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68"/>
  </p:notesMasterIdLst>
  <p:sldIdLst>
    <p:sldId id="256" r:id="rId2"/>
    <p:sldId id="258" r:id="rId3"/>
    <p:sldId id="345" r:id="rId4"/>
    <p:sldId id="346" r:id="rId5"/>
    <p:sldId id="347" r:id="rId6"/>
    <p:sldId id="348" r:id="rId7"/>
    <p:sldId id="261" r:id="rId8"/>
    <p:sldId id="349" r:id="rId9"/>
    <p:sldId id="263" r:id="rId10"/>
    <p:sldId id="264" r:id="rId11"/>
    <p:sldId id="350" r:id="rId12"/>
    <p:sldId id="266" r:id="rId13"/>
    <p:sldId id="267" r:id="rId14"/>
    <p:sldId id="268" r:id="rId15"/>
    <p:sldId id="269" r:id="rId16"/>
    <p:sldId id="351" r:id="rId17"/>
    <p:sldId id="271" r:id="rId18"/>
    <p:sldId id="272" r:id="rId19"/>
    <p:sldId id="273" r:id="rId20"/>
    <p:sldId id="274" r:id="rId21"/>
    <p:sldId id="275" r:id="rId22"/>
    <p:sldId id="276" r:id="rId23"/>
    <p:sldId id="277" r:id="rId24"/>
    <p:sldId id="278" r:id="rId25"/>
    <p:sldId id="279" r:id="rId26"/>
    <p:sldId id="352" r:id="rId27"/>
    <p:sldId id="353" r:id="rId28"/>
    <p:sldId id="282" r:id="rId29"/>
    <p:sldId id="354" r:id="rId30"/>
    <p:sldId id="355" r:id="rId31"/>
    <p:sldId id="285" r:id="rId32"/>
    <p:sldId id="286" r:id="rId33"/>
    <p:sldId id="287" r:id="rId34"/>
    <p:sldId id="356" r:id="rId35"/>
    <p:sldId id="357" r:id="rId36"/>
    <p:sldId id="326" r:id="rId37"/>
    <p:sldId id="327" r:id="rId38"/>
    <p:sldId id="328" r:id="rId39"/>
    <p:sldId id="329" r:id="rId40"/>
    <p:sldId id="330" r:id="rId41"/>
    <p:sldId id="331" r:id="rId42"/>
    <p:sldId id="332" r:id="rId43"/>
    <p:sldId id="333" r:id="rId44"/>
    <p:sldId id="334" r:id="rId45"/>
    <p:sldId id="335" r:id="rId46"/>
    <p:sldId id="336" r:id="rId47"/>
    <p:sldId id="337" r:id="rId48"/>
    <p:sldId id="338" r:id="rId49"/>
    <p:sldId id="339" r:id="rId50"/>
    <p:sldId id="340" r:id="rId51"/>
    <p:sldId id="341" r:id="rId52"/>
    <p:sldId id="342" r:id="rId53"/>
    <p:sldId id="343" r:id="rId54"/>
    <p:sldId id="265" r:id="rId55"/>
    <p:sldId id="281" r:id="rId56"/>
    <p:sldId id="284" r:id="rId57"/>
    <p:sldId id="288" r:id="rId58"/>
    <p:sldId id="289" r:id="rId59"/>
    <p:sldId id="283" r:id="rId60"/>
    <p:sldId id="290" r:id="rId61"/>
    <p:sldId id="291" r:id="rId62"/>
    <p:sldId id="292" r:id="rId63"/>
    <p:sldId id="293" r:id="rId64"/>
    <p:sldId id="294" r:id="rId65"/>
    <p:sldId id="280" r:id="rId66"/>
    <p:sldId id="344" r:id="rId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1166"/>
    <a:srgbClr val="FFFFCC"/>
    <a:srgbClr val="FFFF99"/>
    <a:srgbClr val="FFFF66"/>
    <a:srgbClr val="A8BE06"/>
    <a:srgbClr val="000000"/>
    <a:srgbClr val="357D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97" d="100"/>
          <a:sy n="97" d="100"/>
        </p:scale>
        <p:origin x="86"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jpg>
</file>

<file path=ppt/media/image76.jp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A95A48-29BA-4C88-879A-123C17B2BDEC}" type="datetimeFigureOut">
              <a:rPr lang="en-US" smtClean="0"/>
              <a:t>5/17/2020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FC117-63FC-423C-AEB9-A16B3E622A06}" type="slidenum">
              <a:rPr lang="en-US" smtClean="0"/>
              <a:t>‹#›</a:t>
            </a:fld>
            <a:endParaRPr lang="en-US"/>
          </a:p>
        </p:txBody>
      </p:sp>
    </p:spTree>
    <p:extLst>
      <p:ext uri="{BB962C8B-B14F-4D97-AF65-F5344CB8AC3E}">
        <p14:creationId xmlns:p14="http://schemas.microsoft.com/office/powerpoint/2010/main" val="2916041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3" name="Google Shape;35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5" name="Google Shape;36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7" name="Google Shape;39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1" name="Google Shape;41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1" name="Google Shape;43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7" name="Google Shape;44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1" name="Google Shape;46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4" name="Google Shape;47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4" name="Google Shape;494;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2" name="Google Shape;50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1" name="Google Shape;52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8" name="Google Shape;53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717693dd4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5" name="Google Shape;555;g717693dd4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717693dd4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8" name="Google Shape;568;g717693dd4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0" name="Google Shape;59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0" name="Google Shape;60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3" name="Google Shape;613;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717693dd4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6" name="Google Shape;626;g717693dd4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8" name="Google Shape;638;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5" name="Google Shape;655;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2" name="Google Shape;66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248B7A1-251B-4C34-8C10-5FA058A66D4D}" type="datetime1">
              <a:rPr lang="en-US" smtClean="0"/>
              <a:t>5/17/2020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019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142419-3832-470C-A3B3-880B3D300CF5}" type="datetime1">
              <a:rPr lang="en-US" smtClean="0"/>
              <a:t>5/17/2020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4910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205F058-18F4-4BE0-A163-A5817317F3FE}"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2598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EE099AE-5FCF-4EFB-9B2A-94616B23D0B8}"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28872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48349A-B843-48C0-9714-9C6B416DCF39}"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72160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6475964-F57F-487E-B7BF-48A539FDF5F6}" type="datetime1">
              <a:rPr lang="en-US" smtClean="0"/>
              <a:t>5/17/2020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56088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1AD5C6C-B831-4288-B76D-1D9A29915AF1}" type="datetime1">
              <a:rPr lang="en-US" smtClean="0"/>
              <a:t>5/17/2020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5015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A5FB3E9-65A1-4CD0-9CE0-3127021AD40E}"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9954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21F18CD-77CD-4F4A-A20F-E250134734D0}"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24629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FCA481-4335-4785-A922-BA9C400A22C5}"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31331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BBB419-F016-485D-957A-5C80A571B475}" type="datetime1">
              <a:rPr lang="en-US" smtClean="0"/>
              <a:t>5/17/2020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8542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D8B6BD-E455-4D00-9EA6-8AE027118D6A}" type="datetime1">
              <a:rPr lang="en-US" smtClean="0"/>
              <a:t>5/17/2020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676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4D6919-ADAD-4DCF-BD51-F9D73AD3952A}" type="datetime1">
              <a:rPr lang="en-US" smtClean="0"/>
              <a:t>5/17/2020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8403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7388B3-0E43-4193-A448-3B275FBC136F}" type="datetime1">
              <a:rPr lang="en-US" smtClean="0"/>
              <a:t>5/17/2020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04383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B8A435-E513-4020-94BD-4E6AC430CCD8}" type="datetime1">
              <a:rPr lang="en-US" smtClean="0"/>
              <a:t>5/17/2020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730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654323-5DE9-4F2A-82C5-25AB037958C8}" type="datetime1">
              <a:rPr lang="en-US" smtClean="0"/>
              <a:t>5/17/2020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9797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8052FF-D28A-422F-89FE-BBC682B9A518}" type="datetime1">
              <a:rPr lang="en-US" smtClean="0"/>
              <a:t>5/17/2020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3834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3DC852A-5715-4003-945B-FE8199F6D8D6}" type="datetime1">
              <a:rPr lang="en-US" smtClean="0"/>
              <a:t>5/17/2020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0348334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hyperlink" Target="https://sites.google.com/site/rodswebpages/codes"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https://www.apbr.org/attendance.html"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50.png"/><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3.png"/><Relationship Id="rId4" Type="http://schemas.openxmlformats.org/officeDocument/2006/relationships/image" Target="../media/image5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xml"/><Relationship Id="rId4" Type="http://schemas.openxmlformats.org/officeDocument/2006/relationships/image" Target="../media/image63.png"/></Relationships>
</file>

<file path=ppt/slides/_rels/slide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4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1.xml"/><Relationship Id="rId4" Type="http://schemas.openxmlformats.org/officeDocument/2006/relationships/image" Target="../media/image6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 Id="rId4" Type="http://schemas.openxmlformats.org/officeDocument/2006/relationships/image" Target="../media/image72.png"/></Relationships>
</file>

<file path=ppt/slides/_rels/slide51.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image" Target="../media/image75.jp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hyperlink" Target="https://www.kaggle.com/akhilv11/border-crossing-entry-data" TargetMode="Externa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c/kobe-bryant-shot-selection/overview/description"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185A9-F5F3-4400-9D07-0D88106231FB}"/>
              </a:ext>
            </a:extLst>
          </p:cNvPr>
          <p:cNvSpPr>
            <a:spLocks noGrp="1"/>
          </p:cNvSpPr>
          <p:nvPr>
            <p:ph type="ctrTitle"/>
          </p:nvPr>
        </p:nvSpPr>
        <p:spPr/>
        <p:txBody>
          <a:bodyPr/>
          <a:lstStyle/>
          <a:p>
            <a:pPr algn="l"/>
            <a:r>
              <a:rPr lang="en-US" sz="3200" dirty="0"/>
              <a:t>MS in Applied Data Science</a:t>
            </a:r>
            <a:br>
              <a:rPr lang="en-US" sz="3200" dirty="0"/>
            </a:br>
            <a:r>
              <a:rPr lang="en-US" sz="3200" dirty="0"/>
              <a:t>Syracuse University</a:t>
            </a:r>
            <a:br>
              <a:rPr lang="en-US" sz="3200" dirty="0"/>
            </a:br>
            <a:r>
              <a:rPr lang="en-US" sz="3200" dirty="0"/>
              <a:t>Portfolio Milestone</a:t>
            </a:r>
          </a:p>
        </p:txBody>
      </p:sp>
      <p:sp>
        <p:nvSpPr>
          <p:cNvPr id="3" name="Subtitle 2">
            <a:extLst>
              <a:ext uri="{FF2B5EF4-FFF2-40B4-BE49-F238E27FC236}">
                <a16:creationId xmlns:a16="http://schemas.microsoft.com/office/drawing/2014/main" id="{26A5728F-2BDF-48EF-875D-7D0D6076260F}"/>
              </a:ext>
            </a:extLst>
          </p:cNvPr>
          <p:cNvSpPr>
            <a:spLocks noGrp="1"/>
          </p:cNvSpPr>
          <p:nvPr>
            <p:ph type="subTitle" idx="1"/>
          </p:nvPr>
        </p:nvSpPr>
        <p:spPr/>
        <p:txBody>
          <a:bodyPr/>
          <a:lstStyle/>
          <a:p>
            <a:pPr algn="l"/>
            <a:r>
              <a:rPr lang="en-US" b="1" dirty="0"/>
              <a:t>Allan Flores</a:t>
            </a:r>
          </a:p>
          <a:p>
            <a:pPr algn="l"/>
            <a:r>
              <a:rPr lang="en-US" b="1" dirty="0"/>
              <a:t>SUID: 833497871</a:t>
            </a:r>
            <a:endParaRPr lang="en-US" dirty="0"/>
          </a:p>
        </p:txBody>
      </p:sp>
      <p:sp>
        <p:nvSpPr>
          <p:cNvPr id="4" name="Slide Number Placeholder 3">
            <a:extLst>
              <a:ext uri="{FF2B5EF4-FFF2-40B4-BE49-F238E27FC236}">
                <a16:creationId xmlns:a16="http://schemas.microsoft.com/office/drawing/2014/main" id="{64AA57D4-07AA-4E92-8115-D05BF9AB321C}"/>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2556440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9"/>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23" name="Google Shape;323;p9"/>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324" name="Google Shape;324;p9"/>
          <p:cNvPicPr preferRelativeResize="0"/>
          <p:nvPr/>
        </p:nvPicPr>
        <p:blipFill rotWithShape="1">
          <a:blip r:embed="rId3">
            <a:alphaModFix/>
          </a:blip>
          <a:srcRect/>
          <a:stretch/>
        </p:blipFill>
        <p:spPr>
          <a:xfrm>
            <a:off x="571330" y="3773970"/>
            <a:ext cx="2906544" cy="2284433"/>
          </a:xfrm>
          <a:prstGeom prst="rect">
            <a:avLst/>
          </a:prstGeom>
          <a:noFill/>
          <a:ln>
            <a:noFill/>
          </a:ln>
        </p:spPr>
      </p:pic>
      <p:pic>
        <p:nvPicPr>
          <p:cNvPr id="325" name="Google Shape;325;p9"/>
          <p:cNvPicPr preferRelativeResize="0"/>
          <p:nvPr/>
        </p:nvPicPr>
        <p:blipFill rotWithShape="1">
          <a:blip r:embed="rId4">
            <a:alphaModFix/>
          </a:blip>
          <a:srcRect/>
          <a:stretch/>
        </p:blipFill>
        <p:spPr>
          <a:xfrm>
            <a:off x="3789411" y="3773970"/>
            <a:ext cx="3514531" cy="2290495"/>
          </a:xfrm>
          <a:prstGeom prst="rect">
            <a:avLst/>
          </a:prstGeom>
          <a:noFill/>
          <a:ln>
            <a:noFill/>
          </a:ln>
        </p:spPr>
      </p:pic>
      <p:sp>
        <p:nvSpPr>
          <p:cNvPr id="326" name="Google Shape;326;p9"/>
          <p:cNvSpPr txBox="1"/>
          <p:nvPr/>
        </p:nvSpPr>
        <p:spPr>
          <a:xfrm>
            <a:off x="3722895" y="2008153"/>
            <a:ext cx="3514530" cy="120032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Kobe took different kinds of shots at an average of 4 – 5 minutes remaining. The tip shop had the highest distribution.</a:t>
            </a:r>
            <a:endParaRPr/>
          </a:p>
        </p:txBody>
      </p:sp>
      <p:sp>
        <p:nvSpPr>
          <p:cNvPr id="327" name="Google Shape;327;p9"/>
          <p:cNvSpPr txBox="1"/>
          <p:nvPr/>
        </p:nvSpPr>
        <p:spPr>
          <a:xfrm>
            <a:off x="493649" y="2160700"/>
            <a:ext cx="3022981" cy="9233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Majority of the shot type taken by Kobe was a jump shot.</a:t>
            </a:r>
            <a:endParaRPr/>
          </a:p>
        </p:txBody>
      </p:sp>
      <p:pic>
        <p:nvPicPr>
          <p:cNvPr id="328" name="Google Shape;328;p9"/>
          <p:cNvPicPr preferRelativeResize="0"/>
          <p:nvPr/>
        </p:nvPicPr>
        <p:blipFill rotWithShape="1">
          <a:blip r:embed="rId5">
            <a:alphaModFix/>
          </a:blip>
          <a:srcRect/>
          <a:stretch/>
        </p:blipFill>
        <p:spPr>
          <a:xfrm>
            <a:off x="7666580" y="3773970"/>
            <a:ext cx="3778269" cy="2276464"/>
          </a:xfrm>
          <a:prstGeom prst="rect">
            <a:avLst/>
          </a:prstGeom>
          <a:noFill/>
          <a:ln>
            <a:noFill/>
          </a:ln>
        </p:spPr>
      </p:pic>
      <p:sp>
        <p:nvSpPr>
          <p:cNvPr id="329" name="Google Shape;329;p9"/>
          <p:cNvSpPr txBox="1"/>
          <p:nvPr/>
        </p:nvSpPr>
        <p:spPr>
          <a:xfrm>
            <a:off x="7667650" y="1584653"/>
            <a:ext cx="3514530" cy="258532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With 4 - 5 minutes remaining, the tip shop had the highest distribution, while bank shots had the lowest distribution.</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Tip shots had the lowest median in terms of successful shots. </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sp>
        <p:nvSpPr>
          <p:cNvPr id="330" name="Google Shape;330;p9"/>
          <p:cNvSpPr/>
          <p:nvPr/>
        </p:nvSpPr>
        <p:spPr>
          <a:xfrm>
            <a:off x="9116756" y="6125127"/>
            <a:ext cx="391200" cy="140400"/>
          </a:xfrm>
          <a:prstGeom prst="rect">
            <a:avLst/>
          </a:prstGeom>
          <a:solidFill>
            <a:srgbClr val="C46F1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1" name="Google Shape;331;p9"/>
          <p:cNvSpPr txBox="1"/>
          <p:nvPr/>
        </p:nvSpPr>
        <p:spPr>
          <a:xfrm>
            <a:off x="9555917" y="6064468"/>
            <a:ext cx="7185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Success</a:t>
            </a:r>
            <a:endParaRPr/>
          </a:p>
        </p:txBody>
      </p:sp>
      <p:sp>
        <p:nvSpPr>
          <p:cNvPr id="332" name="Google Shape;332;p9"/>
          <p:cNvSpPr/>
          <p:nvPr/>
        </p:nvSpPr>
        <p:spPr>
          <a:xfrm>
            <a:off x="10388279" y="6131949"/>
            <a:ext cx="391200" cy="140400"/>
          </a:xfrm>
          <a:prstGeom prst="rect">
            <a:avLst/>
          </a:prstGeom>
          <a:solidFill>
            <a:srgbClr val="357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3" name="Google Shape;333;p9"/>
          <p:cNvSpPr txBox="1"/>
          <p:nvPr/>
        </p:nvSpPr>
        <p:spPr>
          <a:xfrm>
            <a:off x="10827440" y="6071290"/>
            <a:ext cx="6174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Failure</a:t>
            </a:r>
            <a:endParaRPr/>
          </a:p>
        </p:txBody>
      </p:sp>
      <p:cxnSp>
        <p:nvCxnSpPr>
          <p:cNvPr id="334" name="Google Shape;334;p9"/>
          <p:cNvCxnSpPr/>
          <p:nvPr/>
        </p:nvCxnSpPr>
        <p:spPr>
          <a:xfrm>
            <a:off x="3662149" y="138370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cxnSp>
        <p:nvCxnSpPr>
          <p:cNvPr id="335" name="Google Shape;335;p9"/>
          <p:cNvCxnSpPr/>
          <p:nvPr/>
        </p:nvCxnSpPr>
        <p:spPr>
          <a:xfrm>
            <a:off x="7465325" y="145007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AFCABB96-958E-4751-9B5A-9B7866FAD776}"/>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0"/>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41" name="Google Shape;341;p10"/>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42" name="Google Shape;342;p10"/>
          <p:cNvSpPr txBox="1"/>
          <p:nvPr/>
        </p:nvSpPr>
        <p:spPr>
          <a:xfrm>
            <a:off x="523249" y="1628627"/>
            <a:ext cx="3646171" cy="120032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chemeClr val="lt1"/>
                </a:solidFill>
                <a:latin typeface="Arial"/>
                <a:ea typeface="Arial"/>
                <a:cs typeface="Arial"/>
                <a:sym typeface="Arial"/>
              </a:rPr>
              <a:t>Jump shot had the widest distribution in terms of distance at a median of ~20 meters away from his court.</a:t>
            </a:r>
            <a:endParaRPr dirty="0"/>
          </a:p>
        </p:txBody>
      </p:sp>
      <p:sp>
        <p:nvSpPr>
          <p:cNvPr id="343" name="Google Shape;343;p10"/>
          <p:cNvSpPr/>
          <p:nvPr/>
        </p:nvSpPr>
        <p:spPr>
          <a:xfrm>
            <a:off x="8308989" y="6158423"/>
            <a:ext cx="391200" cy="140400"/>
          </a:xfrm>
          <a:prstGeom prst="rect">
            <a:avLst/>
          </a:prstGeom>
          <a:solidFill>
            <a:srgbClr val="C46F1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44" name="Google Shape;344;p10"/>
          <p:cNvSpPr txBox="1"/>
          <p:nvPr/>
        </p:nvSpPr>
        <p:spPr>
          <a:xfrm>
            <a:off x="8748150" y="6097764"/>
            <a:ext cx="7185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Success</a:t>
            </a:r>
            <a:endParaRPr/>
          </a:p>
        </p:txBody>
      </p:sp>
      <p:sp>
        <p:nvSpPr>
          <p:cNvPr id="345" name="Google Shape;345;p10"/>
          <p:cNvSpPr/>
          <p:nvPr/>
        </p:nvSpPr>
        <p:spPr>
          <a:xfrm>
            <a:off x="9580512" y="6165245"/>
            <a:ext cx="391200" cy="140400"/>
          </a:xfrm>
          <a:prstGeom prst="rect">
            <a:avLst/>
          </a:prstGeom>
          <a:solidFill>
            <a:srgbClr val="357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46" name="Google Shape;346;p10"/>
          <p:cNvSpPr txBox="1"/>
          <p:nvPr/>
        </p:nvSpPr>
        <p:spPr>
          <a:xfrm>
            <a:off x="10019673" y="6104586"/>
            <a:ext cx="617400" cy="261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Failure</a:t>
            </a:r>
            <a:endParaRPr/>
          </a:p>
        </p:txBody>
      </p:sp>
      <p:pic>
        <p:nvPicPr>
          <p:cNvPr id="347" name="Google Shape;347;p10"/>
          <p:cNvPicPr preferRelativeResize="0"/>
          <p:nvPr/>
        </p:nvPicPr>
        <p:blipFill rotWithShape="1">
          <a:blip r:embed="rId3">
            <a:alphaModFix/>
          </a:blip>
          <a:srcRect/>
          <a:stretch/>
        </p:blipFill>
        <p:spPr>
          <a:xfrm>
            <a:off x="584931" y="3208482"/>
            <a:ext cx="3756577" cy="2391647"/>
          </a:xfrm>
          <a:prstGeom prst="rect">
            <a:avLst/>
          </a:prstGeom>
          <a:noFill/>
          <a:ln>
            <a:noFill/>
          </a:ln>
        </p:spPr>
      </p:pic>
      <p:pic>
        <p:nvPicPr>
          <p:cNvPr id="348" name="Google Shape;348;p10"/>
          <p:cNvPicPr preferRelativeResize="0"/>
          <p:nvPr/>
        </p:nvPicPr>
        <p:blipFill rotWithShape="1">
          <a:blip r:embed="rId4">
            <a:alphaModFix/>
          </a:blip>
          <a:srcRect/>
          <a:stretch/>
        </p:blipFill>
        <p:spPr>
          <a:xfrm>
            <a:off x="5287369" y="2710845"/>
            <a:ext cx="5349700" cy="3386919"/>
          </a:xfrm>
          <a:prstGeom prst="rect">
            <a:avLst/>
          </a:prstGeom>
          <a:noFill/>
          <a:ln>
            <a:noFill/>
          </a:ln>
        </p:spPr>
      </p:pic>
      <p:sp>
        <p:nvSpPr>
          <p:cNvPr id="349" name="Google Shape;349;p10"/>
          <p:cNvSpPr txBox="1"/>
          <p:nvPr/>
        </p:nvSpPr>
        <p:spPr>
          <a:xfrm>
            <a:off x="5193061" y="1687416"/>
            <a:ext cx="5444008" cy="9233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chemeClr val="lt1"/>
                </a:solidFill>
                <a:latin typeface="Arial"/>
                <a:ea typeface="Arial"/>
                <a:cs typeface="Arial"/>
                <a:sym typeface="Arial"/>
              </a:rPr>
              <a:t>In general, the distribution of failed shots as compared to successful shots were wider except for dunk and tip shot.</a:t>
            </a:r>
            <a:endParaRPr dirty="0"/>
          </a:p>
        </p:txBody>
      </p:sp>
      <p:cxnSp>
        <p:nvCxnSpPr>
          <p:cNvPr id="350" name="Google Shape;350;p10"/>
          <p:cNvCxnSpPr/>
          <p:nvPr/>
        </p:nvCxnSpPr>
        <p:spPr>
          <a:xfrm>
            <a:off x="4758519" y="146067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3FA8C649-235B-4A9F-BB9E-3583BAD19FF4}"/>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1"/>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56" name="Google Shape;356;p11"/>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57" name="Google Shape;357;p11"/>
          <p:cNvSpPr txBox="1"/>
          <p:nvPr/>
        </p:nvSpPr>
        <p:spPr>
          <a:xfrm>
            <a:off x="612273" y="2136338"/>
            <a:ext cx="4128049" cy="2031325"/>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Jump shots with majority of the shots only had 39% success rate.</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Tip shots had 34% success rate.</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Dunk had the highest success rate of 93%.</a:t>
            </a:r>
            <a:endParaRPr/>
          </a:p>
        </p:txBody>
      </p:sp>
      <p:pic>
        <p:nvPicPr>
          <p:cNvPr id="358" name="Google Shape;358;p11"/>
          <p:cNvPicPr preferRelativeResize="0"/>
          <p:nvPr/>
        </p:nvPicPr>
        <p:blipFill rotWithShape="1">
          <a:blip r:embed="rId3">
            <a:alphaModFix/>
          </a:blip>
          <a:srcRect/>
          <a:stretch/>
        </p:blipFill>
        <p:spPr>
          <a:xfrm>
            <a:off x="5343012" y="1628627"/>
            <a:ext cx="6325739" cy="4232588"/>
          </a:xfrm>
          <a:prstGeom prst="rect">
            <a:avLst/>
          </a:prstGeom>
          <a:noFill/>
          <a:ln>
            <a:noFill/>
          </a:ln>
        </p:spPr>
      </p:pic>
      <p:cxnSp>
        <p:nvCxnSpPr>
          <p:cNvPr id="359" name="Google Shape;359;p11"/>
          <p:cNvCxnSpPr/>
          <p:nvPr/>
        </p:nvCxnSpPr>
        <p:spPr>
          <a:xfrm>
            <a:off x="4995080" y="148646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360" name="Google Shape;360;p11"/>
          <p:cNvSpPr txBox="1"/>
          <p:nvPr/>
        </p:nvSpPr>
        <p:spPr>
          <a:xfrm>
            <a:off x="5986818" y="4590197"/>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39%</a:t>
            </a:r>
            <a:endParaRPr/>
          </a:p>
        </p:txBody>
      </p:sp>
      <p:sp>
        <p:nvSpPr>
          <p:cNvPr id="361" name="Google Shape;361;p11"/>
          <p:cNvSpPr txBox="1"/>
          <p:nvPr/>
        </p:nvSpPr>
        <p:spPr>
          <a:xfrm>
            <a:off x="7927086" y="1826507"/>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93%</a:t>
            </a:r>
            <a:endParaRPr/>
          </a:p>
        </p:txBody>
      </p:sp>
      <p:sp>
        <p:nvSpPr>
          <p:cNvPr id="362" name="Google Shape;362;p11"/>
          <p:cNvSpPr txBox="1"/>
          <p:nvPr/>
        </p:nvSpPr>
        <p:spPr>
          <a:xfrm>
            <a:off x="8579903" y="4626573"/>
            <a:ext cx="59503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dk1"/>
                </a:solidFill>
                <a:latin typeface="Arial"/>
                <a:ea typeface="Arial"/>
                <a:cs typeface="Arial"/>
                <a:sym typeface="Arial"/>
              </a:rPr>
              <a:t>34%</a:t>
            </a:r>
            <a:endParaRPr/>
          </a:p>
        </p:txBody>
      </p:sp>
      <p:sp>
        <p:nvSpPr>
          <p:cNvPr id="2" name="Slide Number Placeholder 1">
            <a:extLst>
              <a:ext uri="{FF2B5EF4-FFF2-40B4-BE49-F238E27FC236}">
                <a16:creationId xmlns:a16="http://schemas.microsoft.com/office/drawing/2014/main" id="{E9DCF99F-B7E6-4C90-A9BD-7E6D04F7B42B}"/>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12"/>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68" name="Google Shape;368;p12"/>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69" name="Google Shape;369;p12"/>
          <p:cNvSpPr txBox="1"/>
          <p:nvPr/>
        </p:nvSpPr>
        <p:spPr>
          <a:xfrm>
            <a:off x="6558148" y="2403605"/>
            <a:ext cx="3700419" cy="147732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Arial"/>
                <a:ea typeface="Arial"/>
                <a:cs typeface="Arial"/>
                <a:sym typeface="Arial"/>
              </a:rPr>
              <a:t>More successful shots for bank shot and dunk.</a:t>
            </a:r>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Less successful for jump shot, layup, tip shot, and hook shot.</a:t>
            </a:r>
            <a:endParaRPr/>
          </a:p>
        </p:txBody>
      </p:sp>
      <p:cxnSp>
        <p:nvCxnSpPr>
          <p:cNvPr id="370" name="Google Shape;370;p12"/>
          <p:cNvCxnSpPr/>
          <p:nvPr/>
        </p:nvCxnSpPr>
        <p:spPr>
          <a:xfrm>
            <a:off x="6200633" y="1518313"/>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371" name="Google Shape;371;p12"/>
          <p:cNvSpPr/>
          <p:nvPr/>
        </p:nvSpPr>
        <p:spPr>
          <a:xfrm>
            <a:off x="709684" y="1360227"/>
            <a:ext cx="4804009" cy="488134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72" name="Google Shape;372;p12"/>
          <p:cNvGrpSpPr/>
          <p:nvPr/>
        </p:nvGrpSpPr>
        <p:grpSpPr>
          <a:xfrm>
            <a:off x="1107287" y="1578591"/>
            <a:ext cx="3960582" cy="4439682"/>
            <a:chOff x="1107287" y="1578591"/>
            <a:chExt cx="3960582" cy="4439682"/>
          </a:xfrm>
        </p:grpSpPr>
        <p:pic>
          <p:nvPicPr>
            <p:cNvPr id="373" name="Google Shape;373;p12"/>
            <p:cNvPicPr preferRelativeResize="0"/>
            <p:nvPr/>
          </p:nvPicPr>
          <p:blipFill rotWithShape="1">
            <a:blip r:embed="rId3">
              <a:alphaModFix/>
            </a:blip>
            <a:srcRect/>
            <a:stretch/>
          </p:blipFill>
          <p:spPr>
            <a:xfrm>
              <a:off x="1111835" y="1578591"/>
              <a:ext cx="3939326" cy="3700817"/>
            </a:xfrm>
            <a:prstGeom prst="rect">
              <a:avLst/>
            </a:prstGeom>
            <a:noFill/>
            <a:ln>
              <a:noFill/>
            </a:ln>
          </p:spPr>
        </p:pic>
        <p:pic>
          <p:nvPicPr>
            <p:cNvPr id="374" name="Google Shape;374;p12"/>
            <p:cNvPicPr preferRelativeResize="0"/>
            <p:nvPr/>
          </p:nvPicPr>
          <p:blipFill rotWithShape="1">
            <a:blip r:embed="rId4">
              <a:alphaModFix/>
            </a:blip>
            <a:srcRect/>
            <a:stretch/>
          </p:blipFill>
          <p:spPr>
            <a:xfrm>
              <a:off x="1107287" y="5271438"/>
              <a:ext cx="3960582" cy="746835"/>
            </a:xfrm>
            <a:prstGeom prst="rect">
              <a:avLst/>
            </a:prstGeom>
            <a:noFill/>
            <a:ln>
              <a:noFill/>
            </a:ln>
          </p:spPr>
        </p:pic>
      </p:grpSp>
      <p:sp>
        <p:nvSpPr>
          <p:cNvPr id="2" name="Slide Number Placeholder 1">
            <a:extLst>
              <a:ext uri="{FF2B5EF4-FFF2-40B4-BE49-F238E27FC236}">
                <a16:creationId xmlns:a16="http://schemas.microsoft.com/office/drawing/2014/main" id="{1E6FD5E7-4ED1-4133-A274-F2C080CCC60A}"/>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3"/>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80" name="Google Shape;380;p13"/>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381" name="Google Shape;381;p13"/>
          <p:cNvSpPr txBox="1"/>
          <p:nvPr/>
        </p:nvSpPr>
        <p:spPr>
          <a:xfrm>
            <a:off x="3643780" y="1599245"/>
            <a:ext cx="7115032" cy="95410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a:solidFill>
                  <a:schemeClr val="lt1"/>
                </a:solidFill>
                <a:latin typeface="Arial"/>
                <a:ea typeface="Arial"/>
                <a:cs typeface="Arial"/>
                <a:sym typeface="Arial"/>
              </a:rPr>
              <a:t>More successful shots can be seen when taken at the center of the court.</a:t>
            </a:r>
            <a:endParaRPr/>
          </a:p>
        </p:txBody>
      </p:sp>
      <p:grpSp>
        <p:nvGrpSpPr>
          <p:cNvPr id="382" name="Google Shape;382;p13"/>
          <p:cNvGrpSpPr/>
          <p:nvPr/>
        </p:nvGrpSpPr>
        <p:grpSpPr>
          <a:xfrm>
            <a:off x="536010" y="1268971"/>
            <a:ext cx="2993409" cy="4995075"/>
            <a:chOff x="473122" y="1187355"/>
            <a:chExt cx="2993409" cy="4995075"/>
          </a:xfrm>
        </p:grpSpPr>
        <p:sp>
          <p:nvSpPr>
            <p:cNvPr id="383" name="Google Shape;383;p13"/>
            <p:cNvSpPr/>
            <p:nvPr/>
          </p:nvSpPr>
          <p:spPr>
            <a:xfrm>
              <a:off x="473122" y="1187355"/>
              <a:ext cx="2993409" cy="499507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84" name="Google Shape;384;p13"/>
            <p:cNvGrpSpPr/>
            <p:nvPr/>
          </p:nvGrpSpPr>
          <p:grpSpPr>
            <a:xfrm>
              <a:off x="571330" y="1317646"/>
              <a:ext cx="2662741" cy="4584844"/>
              <a:chOff x="571330" y="1317646"/>
              <a:chExt cx="2662741" cy="4584844"/>
            </a:xfrm>
          </p:grpSpPr>
          <p:pic>
            <p:nvPicPr>
              <p:cNvPr id="385" name="Google Shape;385;p13"/>
              <p:cNvPicPr preferRelativeResize="0"/>
              <p:nvPr/>
            </p:nvPicPr>
            <p:blipFill rotWithShape="1">
              <a:blip r:embed="rId3">
                <a:alphaModFix/>
              </a:blip>
              <a:srcRect/>
              <a:stretch/>
            </p:blipFill>
            <p:spPr>
              <a:xfrm>
                <a:off x="571330" y="1317646"/>
                <a:ext cx="2662740" cy="2178455"/>
              </a:xfrm>
              <a:prstGeom prst="rect">
                <a:avLst/>
              </a:prstGeom>
              <a:noFill/>
              <a:ln>
                <a:noFill/>
              </a:ln>
            </p:spPr>
          </p:pic>
          <p:pic>
            <p:nvPicPr>
              <p:cNvPr id="386" name="Google Shape;386;p13"/>
              <p:cNvPicPr preferRelativeResize="0"/>
              <p:nvPr/>
            </p:nvPicPr>
            <p:blipFill rotWithShape="1">
              <a:blip r:embed="rId4">
                <a:alphaModFix/>
              </a:blip>
              <a:srcRect/>
              <a:stretch/>
            </p:blipFill>
            <p:spPr>
              <a:xfrm>
                <a:off x="571331" y="3496101"/>
                <a:ext cx="2662740" cy="2406389"/>
              </a:xfrm>
              <a:prstGeom prst="rect">
                <a:avLst/>
              </a:prstGeom>
              <a:noFill/>
              <a:ln>
                <a:noFill/>
              </a:ln>
            </p:spPr>
          </p:pic>
        </p:grpSp>
      </p:grpSp>
      <p:grpSp>
        <p:nvGrpSpPr>
          <p:cNvPr id="387" name="Google Shape;387;p13"/>
          <p:cNvGrpSpPr/>
          <p:nvPr/>
        </p:nvGrpSpPr>
        <p:grpSpPr>
          <a:xfrm>
            <a:off x="3566701" y="3020704"/>
            <a:ext cx="7883771" cy="2691593"/>
            <a:chOff x="3566701" y="3020704"/>
            <a:chExt cx="7883771" cy="2691593"/>
          </a:xfrm>
        </p:grpSpPr>
        <p:sp>
          <p:nvSpPr>
            <p:cNvPr id="388" name="Google Shape;388;p13"/>
            <p:cNvSpPr/>
            <p:nvPr/>
          </p:nvSpPr>
          <p:spPr>
            <a:xfrm>
              <a:off x="3566701" y="3020704"/>
              <a:ext cx="7883771" cy="269159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389" name="Google Shape;389;p13"/>
            <p:cNvGrpSpPr/>
            <p:nvPr/>
          </p:nvGrpSpPr>
          <p:grpSpPr>
            <a:xfrm>
              <a:off x="3641274" y="3127559"/>
              <a:ext cx="3713763" cy="2415306"/>
              <a:chOff x="3641274" y="3127559"/>
              <a:chExt cx="3713763" cy="2415306"/>
            </a:xfrm>
          </p:grpSpPr>
          <p:pic>
            <p:nvPicPr>
              <p:cNvPr id="390" name="Google Shape;390;p13"/>
              <p:cNvPicPr preferRelativeResize="0"/>
              <p:nvPr/>
            </p:nvPicPr>
            <p:blipFill rotWithShape="1">
              <a:blip r:embed="rId5">
                <a:alphaModFix/>
              </a:blip>
              <a:srcRect/>
              <a:stretch/>
            </p:blipFill>
            <p:spPr>
              <a:xfrm>
                <a:off x="3641274" y="3127559"/>
                <a:ext cx="3711257" cy="1353456"/>
              </a:xfrm>
              <a:prstGeom prst="rect">
                <a:avLst/>
              </a:prstGeom>
              <a:noFill/>
              <a:ln>
                <a:noFill/>
              </a:ln>
            </p:spPr>
          </p:pic>
          <p:pic>
            <p:nvPicPr>
              <p:cNvPr id="391" name="Google Shape;391;p13"/>
              <p:cNvPicPr preferRelativeResize="0"/>
              <p:nvPr/>
            </p:nvPicPr>
            <p:blipFill rotWithShape="1">
              <a:blip r:embed="rId6">
                <a:alphaModFix/>
              </a:blip>
              <a:srcRect/>
              <a:stretch/>
            </p:blipFill>
            <p:spPr>
              <a:xfrm>
                <a:off x="3643780" y="4481015"/>
                <a:ext cx="3711257" cy="1061850"/>
              </a:xfrm>
              <a:prstGeom prst="rect">
                <a:avLst/>
              </a:prstGeom>
              <a:noFill/>
              <a:ln>
                <a:noFill/>
              </a:ln>
            </p:spPr>
          </p:pic>
        </p:grpSp>
        <p:grpSp>
          <p:nvGrpSpPr>
            <p:cNvPr id="392" name="Google Shape;392;p13"/>
            <p:cNvGrpSpPr/>
            <p:nvPr/>
          </p:nvGrpSpPr>
          <p:grpSpPr>
            <a:xfrm>
              <a:off x="7498819" y="3127559"/>
              <a:ext cx="3869765" cy="2415306"/>
              <a:chOff x="7498820" y="3127559"/>
              <a:chExt cx="3328404" cy="2113000"/>
            </a:xfrm>
          </p:grpSpPr>
          <p:pic>
            <p:nvPicPr>
              <p:cNvPr id="393" name="Google Shape;393;p13"/>
              <p:cNvPicPr preferRelativeResize="0"/>
              <p:nvPr/>
            </p:nvPicPr>
            <p:blipFill rotWithShape="1">
              <a:blip r:embed="rId7">
                <a:alphaModFix/>
              </a:blip>
              <a:srcRect/>
              <a:stretch/>
            </p:blipFill>
            <p:spPr>
              <a:xfrm>
                <a:off x="7498820" y="3127559"/>
                <a:ext cx="3328404" cy="1713819"/>
              </a:xfrm>
              <a:prstGeom prst="rect">
                <a:avLst/>
              </a:prstGeom>
              <a:noFill/>
              <a:ln>
                <a:noFill/>
              </a:ln>
            </p:spPr>
          </p:pic>
          <p:pic>
            <p:nvPicPr>
              <p:cNvPr id="394" name="Google Shape;394;p13"/>
              <p:cNvPicPr preferRelativeResize="0"/>
              <p:nvPr/>
            </p:nvPicPr>
            <p:blipFill rotWithShape="1">
              <a:blip r:embed="rId8">
                <a:alphaModFix/>
              </a:blip>
              <a:srcRect/>
              <a:stretch/>
            </p:blipFill>
            <p:spPr>
              <a:xfrm>
                <a:off x="7498820" y="4838533"/>
                <a:ext cx="3328404" cy="402026"/>
              </a:xfrm>
              <a:prstGeom prst="rect">
                <a:avLst/>
              </a:prstGeom>
              <a:noFill/>
              <a:ln>
                <a:noFill/>
              </a:ln>
            </p:spPr>
          </p:pic>
        </p:grpSp>
      </p:grpSp>
      <p:sp>
        <p:nvSpPr>
          <p:cNvPr id="2" name="Oval 1">
            <a:extLst>
              <a:ext uri="{FF2B5EF4-FFF2-40B4-BE49-F238E27FC236}">
                <a16:creationId xmlns:a16="http://schemas.microsoft.com/office/drawing/2014/main" id="{BF78871D-694B-4CDD-8B7B-67780E7362F3}"/>
              </a:ext>
            </a:extLst>
          </p:cNvPr>
          <p:cNvSpPr/>
          <p:nvPr/>
        </p:nvSpPr>
        <p:spPr>
          <a:xfrm>
            <a:off x="5095164" y="2752299"/>
            <a:ext cx="1000836" cy="3016155"/>
          </a:xfrm>
          <a:prstGeom prst="ellipse">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A58E3710-B182-42CF-BA2B-57AFDAFF2024}"/>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4"/>
          <p:cNvSpPr txBox="1"/>
          <p:nvPr/>
        </p:nvSpPr>
        <p:spPr>
          <a:xfrm>
            <a:off x="571330" y="433546"/>
            <a:ext cx="296267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 Part 1</a:t>
            </a:r>
            <a:endParaRPr/>
          </a:p>
        </p:txBody>
      </p:sp>
      <p:cxnSp>
        <p:nvCxnSpPr>
          <p:cNvPr id="400" name="Google Shape;400;p14"/>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401" name="Google Shape;401;p14"/>
          <p:cNvPicPr preferRelativeResize="0"/>
          <p:nvPr/>
        </p:nvPicPr>
        <p:blipFill rotWithShape="1">
          <a:blip r:embed="rId3">
            <a:alphaModFix/>
          </a:blip>
          <a:srcRect/>
          <a:stretch/>
        </p:blipFill>
        <p:spPr>
          <a:xfrm>
            <a:off x="640675" y="1739005"/>
            <a:ext cx="5786651" cy="4379364"/>
          </a:xfrm>
          <a:prstGeom prst="rect">
            <a:avLst/>
          </a:prstGeom>
          <a:noFill/>
          <a:ln>
            <a:noFill/>
          </a:ln>
        </p:spPr>
      </p:pic>
      <p:sp>
        <p:nvSpPr>
          <p:cNvPr id="402" name="Google Shape;402;p14"/>
          <p:cNvSpPr/>
          <p:nvPr/>
        </p:nvSpPr>
        <p:spPr>
          <a:xfrm>
            <a:off x="7033146" y="2008704"/>
            <a:ext cx="4299046" cy="37856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Removed highly correlated values.</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lat and loc_y have a perfect negative correlation.</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lon and loc_x have a perfect +ve correlation.</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Shot distance is also correlated to lat and loc_y as well with a strength of -0.82 and +0.82, respectively.</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cxnSp>
        <p:nvCxnSpPr>
          <p:cNvPr id="403" name="Google Shape;403;p14"/>
          <p:cNvCxnSpPr/>
          <p:nvPr/>
        </p:nvCxnSpPr>
        <p:spPr>
          <a:xfrm>
            <a:off x="6814781" y="1642986"/>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04" name="Google Shape;404;p14"/>
          <p:cNvSpPr txBox="1"/>
          <p:nvPr/>
        </p:nvSpPr>
        <p:spPr>
          <a:xfrm>
            <a:off x="604281" y="1337481"/>
            <a:ext cx="205697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Feature Selection:</a:t>
            </a:r>
            <a:endParaRPr/>
          </a:p>
        </p:txBody>
      </p:sp>
      <p:sp>
        <p:nvSpPr>
          <p:cNvPr id="405" name="Google Shape;405;p14"/>
          <p:cNvSpPr/>
          <p:nvPr/>
        </p:nvSpPr>
        <p:spPr>
          <a:xfrm>
            <a:off x="2593075" y="1813086"/>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6" name="Google Shape;406;p14"/>
          <p:cNvSpPr/>
          <p:nvPr/>
        </p:nvSpPr>
        <p:spPr>
          <a:xfrm>
            <a:off x="2110854" y="3006338"/>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7" name="Google Shape;407;p14"/>
          <p:cNvSpPr/>
          <p:nvPr/>
        </p:nvSpPr>
        <p:spPr>
          <a:xfrm>
            <a:off x="4460559" y="2621924"/>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08" name="Google Shape;408;p14"/>
          <p:cNvSpPr/>
          <p:nvPr/>
        </p:nvSpPr>
        <p:spPr>
          <a:xfrm>
            <a:off x="4483309" y="1812152"/>
            <a:ext cx="500418" cy="517893"/>
          </a:xfrm>
          <a:prstGeom prst="ellipse">
            <a:avLst/>
          </a:prstGeom>
          <a:noFill/>
          <a:ln w="19050" cap="rnd" cmpd="sng">
            <a:solidFill>
              <a:srgbClr val="B311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 name="Slide Number Placeholder 1">
            <a:extLst>
              <a:ext uri="{FF2B5EF4-FFF2-40B4-BE49-F238E27FC236}">
                <a16:creationId xmlns:a16="http://schemas.microsoft.com/office/drawing/2014/main" id="{6F1706C1-5B02-4350-AE97-16F9809CF124}"/>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412"/>
        <p:cNvGrpSpPr/>
        <p:nvPr/>
      </p:nvGrpSpPr>
      <p:grpSpPr>
        <a:xfrm>
          <a:off x="0" y="0"/>
          <a:ext cx="0" cy="0"/>
          <a:chOff x="0" y="0"/>
          <a:chExt cx="0" cy="0"/>
        </a:xfrm>
      </p:grpSpPr>
      <p:sp>
        <p:nvSpPr>
          <p:cNvPr id="413" name="Google Shape;413;p15"/>
          <p:cNvSpPr txBox="1"/>
          <p:nvPr/>
        </p:nvSpPr>
        <p:spPr>
          <a:xfrm>
            <a:off x="571330" y="433546"/>
            <a:ext cx="6264857"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Part 1 – OLS Regression</a:t>
            </a:r>
            <a:endParaRPr/>
          </a:p>
        </p:txBody>
      </p:sp>
      <p:cxnSp>
        <p:nvCxnSpPr>
          <p:cNvPr id="414" name="Google Shape;414;p15"/>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15" name="Google Shape;415;p15"/>
          <p:cNvSpPr/>
          <p:nvPr/>
        </p:nvSpPr>
        <p:spPr>
          <a:xfrm>
            <a:off x="666464" y="2786457"/>
            <a:ext cx="305254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Loc_y and lat explain the 66.9% of the variance in shot distance.</a:t>
            </a:r>
            <a:endParaRPr/>
          </a:p>
        </p:txBody>
      </p:sp>
      <p:pic>
        <p:nvPicPr>
          <p:cNvPr id="416" name="Google Shape;416;p15"/>
          <p:cNvPicPr preferRelativeResize="0"/>
          <p:nvPr/>
        </p:nvPicPr>
        <p:blipFill rotWithShape="1">
          <a:blip r:embed="rId3">
            <a:alphaModFix/>
          </a:blip>
          <a:srcRect/>
          <a:stretch/>
        </p:blipFill>
        <p:spPr>
          <a:xfrm>
            <a:off x="4280848" y="1437565"/>
            <a:ext cx="6978555" cy="4606381"/>
          </a:xfrm>
          <a:prstGeom prst="rect">
            <a:avLst/>
          </a:prstGeom>
          <a:noFill/>
          <a:ln>
            <a:noFill/>
          </a:ln>
        </p:spPr>
      </p:pic>
      <p:cxnSp>
        <p:nvCxnSpPr>
          <p:cNvPr id="417" name="Google Shape;417;p15"/>
          <p:cNvCxnSpPr/>
          <p:nvPr/>
        </p:nvCxnSpPr>
        <p:spPr>
          <a:xfrm>
            <a:off x="3844119" y="139093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4A61D548-2780-49AE-B75C-8BBC01BEC7C7}"/>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16"/>
          <p:cNvSpPr txBox="1"/>
          <p:nvPr/>
        </p:nvSpPr>
        <p:spPr>
          <a:xfrm>
            <a:off x="544034" y="535390"/>
            <a:ext cx="991829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Part 1 – LR, LDA, KNN, RF, AdaBoost, SVM</a:t>
            </a:r>
            <a:endParaRPr/>
          </a:p>
        </p:txBody>
      </p:sp>
      <p:cxnSp>
        <p:nvCxnSpPr>
          <p:cNvPr id="423" name="Google Shape;423;p16"/>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424" name="Google Shape;424;p16"/>
          <p:cNvPicPr preferRelativeResize="0"/>
          <p:nvPr/>
        </p:nvPicPr>
        <p:blipFill rotWithShape="1">
          <a:blip r:embed="rId3">
            <a:alphaModFix/>
          </a:blip>
          <a:srcRect/>
          <a:stretch/>
        </p:blipFill>
        <p:spPr>
          <a:xfrm>
            <a:off x="666464" y="1628632"/>
            <a:ext cx="4602703" cy="3463230"/>
          </a:xfrm>
          <a:prstGeom prst="rect">
            <a:avLst/>
          </a:prstGeom>
          <a:noFill/>
          <a:ln>
            <a:noFill/>
          </a:ln>
        </p:spPr>
      </p:pic>
      <p:pic>
        <p:nvPicPr>
          <p:cNvPr id="425" name="Google Shape;425;p16"/>
          <p:cNvPicPr preferRelativeResize="0"/>
          <p:nvPr/>
        </p:nvPicPr>
        <p:blipFill rotWithShape="1">
          <a:blip r:embed="rId4">
            <a:alphaModFix/>
          </a:blip>
          <a:srcRect/>
          <a:stretch/>
        </p:blipFill>
        <p:spPr>
          <a:xfrm>
            <a:off x="5725234" y="2851245"/>
            <a:ext cx="5141937" cy="2026705"/>
          </a:xfrm>
          <a:prstGeom prst="rect">
            <a:avLst/>
          </a:prstGeom>
          <a:noFill/>
          <a:ln>
            <a:noFill/>
          </a:ln>
        </p:spPr>
      </p:pic>
      <p:sp>
        <p:nvSpPr>
          <p:cNvPr id="426" name="Google Shape;426;p16"/>
          <p:cNvSpPr/>
          <p:nvPr/>
        </p:nvSpPr>
        <p:spPr>
          <a:xfrm>
            <a:off x="5725234" y="1743413"/>
            <a:ext cx="4778036"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Arial"/>
                <a:ea typeface="Arial"/>
                <a:cs typeface="Arial"/>
                <a:sym typeface="Arial"/>
              </a:rPr>
              <a:t>LDA, AdaBoost and LR are the most accurate models in predicting shots.</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p:txBody>
      </p:sp>
      <p:cxnSp>
        <p:nvCxnSpPr>
          <p:cNvPr id="427" name="Google Shape;427;p16"/>
          <p:cNvCxnSpPr/>
          <p:nvPr/>
        </p:nvCxnSpPr>
        <p:spPr>
          <a:xfrm>
            <a:off x="5445456" y="137161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28" name="Google Shape;428;p16"/>
          <p:cNvSpPr/>
          <p:nvPr/>
        </p:nvSpPr>
        <p:spPr>
          <a:xfrm>
            <a:off x="1146412" y="1892490"/>
            <a:ext cx="3871415" cy="61414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 name="Slide Number Placeholder 1">
            <a:extLst>
              <a:ext uri="{FF2B5EF4-FFF2-40B4-BE49-F238E27FC236}">
                <a16:creationId xmlns:a16="http://schemas.microsoft.com/office/drawing/2014/main" id="{657EF552-C586-4A7A-8F03-D5B025206849}"/>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17"/>
          <p:cNvSpPr txBox="1"/>
          <p:nvPr/>
        </p:nvSpPr>
        <p:spPr>
          <a:xfrm>
            <a:off x="621146" y="560925"/>
            <a:ext cx="6216766"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 </a:t>
            </a:r>
            <a:endParaRPr/>
          </a:p>
        </p:txBody>
      </p:sp>
      <p:cxnSp>
        <p:nvCxnSpPr>
          <p:cNvPr id="434" name="Google Shape;434;p17"/>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35" name="Google Shape;435;p17"/>
          <p:cNvSpPr txBox="1"/>
          <p:nvPr/>
        </p:nvSpPr>
        <p:spPr>
          <a:xfrm>
            <a:off x="559558" y="4750965"/>
            <a:ext cx="41601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Annual Ticket Price and Fan Cost Data</a:t>
            </a:r>
            <a:endParaRPr/>
          </a:p>
        </p:txBody>
      </p:sp>
      <p:sp>
        <p:nvSpPr>
          <p:cNvPr id="436" name="Google Shape;436;p17"/>
          <p:cNvSpPr/>
          <p:nvPr/>
        </p:nvSpPr>
        <p:spPr>
          <a:xfrm>
            <a:off x="525611" y="5120297"/>
            <a:ext cx="5825100" cy="236190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From Rodney Fort’s sports financial data</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Lakers game performance from 1996 to 2015</a:t>
            </a:r>
            <a:endParaRPr/>
          </a:p>
          <a:p>
            <a:pPr marL="457200" marR="0" lvl="1" indent="0" algn="just" rtl="0">
              <a:lnSpc>
                <a:spcPct val="107000"/>
              </a:lnSpc>
              <a:spcBef>
                <a:spcPts val="800"/>
              </a:spcBef>
              <a:spcAft>
                <a:spcPts val="0"/>
              </a:spcAft>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
        <p:nvSpPr>
          <p:cNvPr id="437" name="Google Shape;437;p17"/>
          <p:cNvSpPr txBox="1"/>
          <p:nvPr/>
        </p:nvSpPr>
        <p:spPr>
          <a:xfrm>
            <a:off x="525611" y="1179056"/>
            <a:ext cx="36856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Annual Income and Expense Data</a:t>
            </a:r>
            <a:endParaRPr/>
          </a:p>
        </p:txBody>
      </p:sp>
      <p:sp>
        <p:nvSpPr>
          <p:cNvPr id="438" name="Google Shape;438;p17"/>
          <p:cNvSpPr/>
          <p:nvPr/>
        </p:nvSpPr>
        <p:spPr>
          <a:xfrm>
            <a:off x="525611" y="1459846"/>
            <a:ext cx="10715767" cy="1860446"/>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dirty="0">
                <a:solidFill>
                  <a:schemeClr val="lt1"/>
                </a:solidFill>
                <a:latin typeface="Arial"/>
                <a:ea typeface="Arial"/>
                <a:cs typeface="Arial"/>
                <a:sym typeface="Arial"/>
              </a:rPr>
              <a:t>From Rodney Fort’s sports financial data</a:t>
            </a:r>
            <a:endParaRPr dirty="0"/>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sng" strike="noStrike" cap="none" dirty="0">
                <a:solidFill>
                  <a:schemeClr val="lt1"/>
                </a:solidFill>
                <a:latin typeface="Arial"/>
                <a:ea typeface="Arial"/>
                <a:cs typeface="Arial"/>
                <a:sym typeface="Arial"/>
                <a:hlinkClick r:id="rId3"/>
              </a:rPr>
              <a:t>https://sites.google.com/site/rodswebpages/codes</a:t>
            </a:r>
            <a:r>
              <a:rPr lang="en-US" sz="1800" b="0" i="0" u="none" strike="noStrike" cap="none" dirty="0">
                <a:solidFill>
                  <a:schemeClr val="lt1"/>
                </a:solidFill>
                <a:latin typeface="Arial"/>
                <a:ea typeface="Arial"/>
                <a:cs typeface="Arial"/>
                <a:sym typeface="Arial"/>
              </a:rPr>
              <a:t> </a:t>
            </a:r>
            <a:endParaRPr sz="1800" b="0" i="0" u="none" strike="noStrike" cap="none" dirty="0">
              <a:solidFill>
                <a:schemeClr val="lt1"/>
              </a:solidFill>
              <a:latin typeface="Arial"/>
              <a:ea typeface="Arial"/>
              <a:cs typeface="Arial"/>
              <a:sym typeface="Arial"/>
            </a:endParaRPr>
          </a:p>
          <a:p>
            <a:pPr marL="914400" marR="0" lvl="0" indent="0" algn="just" rtl="0">
              <a:lnSpc>
                <a:spcPct val="107000"/>
              </a:lnSpc>
              <a:spcBef>
                <a:spcPts val="800"/>
              </a:spcBef>
              <a:spcAft>
                <a:spcPts val="0"/>
              </a:spcAft>
              <a:buNone/>
            </a:pPr>
            <a:r>
              <a:rPr lang="en-US" b="0" i="0" u="none" strike="noStrike" cap="none" dirty="0">
                <a:solidFill>
                  <a:schemeClr val="lt1"/>
                </a:solidFill>
                <a:latin typeface="Arial"/>
                <a:ea typeface="Arial"/>
                <a:cs typeface="Arial"/>
                <a:sym typeface="Arial"/>
              </a:rPr>
              <a:t>redirect to : https://drive.google.com/drive/folders/1pr_yPm9oPLcfCtWOtnrLoJdvzFDbYBAk</a:t>
            </a:r>
            <a:endParaRPr dirty="0"/>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dirty="0">
                <a:solidFill>
                  <a:schemeClr val="lt1"/>
                </a:solidFill>
                <a:latin typeface="Arial"/>
                <a:ea typeface="Arial"/>
                <a:cs typeface="Arial"/>
                <a:sym typeface="Arial"/>
              </a:rPr>
              <a:t>Lakers financial performance by year from 1996 to 2015</a:t>
            </a:r>
            <a:endParaRPr dirty="0"/>
          </a:p>
          <a:p>
            <a:pPr marL="342900" marR="0" lvl="0" indent="-228600" algn="just" rtl="0">
              <a:lnSpc>
                <a:spcPct val="107000"/>
              </a:lnSpc>
              <a:spcBef>
                <a:spcPts val="800"/>
              </a:spcBef>
              <a:spcAft>
                <a:spcPts val="0"/>
              </a:spcAft>
              <a:buClr>
                <a:schemeClr val="dk1"/>
              </a:buClr>
              <a:buSzPts val="1800"/>
              <a:buFont typeface="Noto Sans Symbols"/>
              <a:buNone/>
            </a:pPr>
            <a:endParaRPr sz="1800" b="1" dirty="0">
              <a:solidFill>
                <a:schemeClr val="lt1"/>
              </a:solidFill>
              <a:latin typeface="Arial"/>
              <a:ea typeface="Arial"/>
              <a:cs typeface="Arial"/>
              <a:sym typeface="Arial"/>
            </a:endParaRPr>
          </a:p>
        </p:txBody>
      </p:sp>
      <p:pic>
        <p:nvPicPr>
          <p:cNvPr id="439" name="Google Shape;439;p17"/>
          <p:cNvPicPr preferRelativeResize="0"/>
          <p:nvPr/>
        </p:nvPicPr>
        <p:blipFill rotWithShape="1">
          <a:blip r:embed="rId4">
            <a:alphaModFix/>
          </a:blip>
          <a:srcRect/>
          <a:stretch/>
        </p:blipFill>
        <p:spPr>
          <a:xfrm>
            <a:off x="6909236" y="4749421"/>
            <a:ext cx="3672833" cy="1547654"/>
          </a:xfrm>
          <a:prstGeom prst="rect">
            <a:avLst/>
          </a:prstGeom>
          <a:noFill/>
          <a:ln>
            <a:noFill/>
          </a:ln>
        </p:spPr>
      </p:pic>
      <p:pic>
        <p:nvPicPr>
          <p:cNvPr id="440" name="Google Shape;440;p17"/>
          <p:cNvPicPr preferRelativeResize="0"/>
          <p:nvPr/>
        </p:nvPicPr>
        <p:blipFill rotWithShape="1">
          <a:blip r:embed="rId5">
            <a:alphaModFix/>
          </a:blip>
          <a:srcRect/>
          <a:stretch/>
        </p:blipFill>
        <p:spPr>
          <a:xfrm>
            <a:off x="898186" y="3171240"/>
            <a:ext cx="7590724" cy="1404216"/>
          </a:xfrm>
          <a:prstGeom prst="rect">
            <a:avLst/>
          </a:prstGeom>
          <a:noFill/>
          <a:ln>
            <a:noFill/>
          </a:ln>
        </p:spPr>
      </p:pic>
      <p:sp>
        <p:nvSpPr>
          <p:cNvPr id="441" name="Google Shape;441;p17"/>
          <p:cNvSpPr/>
          <p:nvPr/>
        </p:nvSpPr>
        <p:spPr>
          <a:xfrm>
            <a:off x="5923128" y="3171240"/>
            <a:ext cx="1742400" cy="1404300"/>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2" name="Google Shape;442;p17"/>
          <p:cNvSpPr/>
          <p:nvPr/>
        </p:nvSpPr>
        <p:spPr>
          <a:xfrm>
            <a:off x="7997588" y="4749421"/>
            <a:ext cx="1965278" cy="1547654"/>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3" name="Google Shape;443;p17"/>
          <p:cNvSpPr/>
          <p:nvPr/>
        </p:nvSpPr>
        <p:spPr>
          <a:xfrm>
            <a:off x="7856561" y="1410269"/>
            <a:ext cx="486770" cy="282036"/>
          </a:xfrm>
          <a:prstGeom prst="rect">
            <a:avLst/>
          </a:prstGeom>
          <a:solidFill>
            <a:srgbClr val="FFFF9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44" name="Google Shape;444;p17"/>
          <p:cNvSpPr txBox="1"/>
          <p:nvPr/>
        </p:nvSpPr>
        <p:spPr>
          <a:xfrm>
            <a:off x="8343331" y="1353950"/>
            <a:ext cx="2052218"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Columns selected in the final data frame</a:t>
            </a:r>
            <a:endParaRPr/>
          </a:p>
        </p:txBody>
      </p:sp>
      <p:sp>
        <p:nvSpPr>
          <p:cNvPr id="2" name="Slide Number Placeholder 1">
            <a:extLst>
              <a:ext uri="{FF2B5EF4-FFF2-40B4-BE49-F238E27FC236}">
                <a16:creationId xmlns:a16="http://schemas.microsoft.com/office/drawing/2014/main" id="{0E826FE1-8DB8-4F0A-BB06-951AEC8DEDFD}"/>
              </a:ext>
            </a:extLst>
          </p:cNvPr>
          <p:cNvSpPr>
            <a:spLocks noGrp="1"/>
          </p:cNvSpPr>
          <p:nvPr>
            <p:ph type="sldNum" sz="quarter" idx="12"/>
          </p:nvPr>
        </p:nvSpPr>
        <p:spPr/>
        <p:txBody>
          <a:bodyPr/>
          <a:lstStyle/>
          <a:p>
            <a:fld id="{6D22F896-40B5-4ADD-8801-0D06FADFA095}" type="slidenum">
              <a:rPr lang="en-US" smtClean="0"/>
              <a:t>18</a:t>
            </a:fld>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18"/>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50" name="Google Shape;450;p18"/>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51" name="Google Shape;451;p18"/>
          <p:cNvSpPr txBox="1"/>
          <p:nvPr/>
        </p:nvSpPr>
        <p:spPr>
          <a:xfrm>
            <a:off x="525611" y="1179056"/>
            <a:ext cx="215123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Attendance</a:t>
            </a:r>
            <a:endParaRPr/>
          </a:p>
        </p:txBody>
      </p:sp>
      <p:sp>
        <p:nvSpPr>
          <p:cNvPr id="452" name="Google Shape;452;p18"/>
          <p:cNvSpPr/>
          <p:nvPr/>
        </p:nvSpPr>
        <p:spPr>
          <a:xfrm>
            <a:off x="525611" y="1459846"/>
            <a:ext cx="10715767" cy="2361993"/>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Data provided by the Association of Professional Basketball Research</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u="sng">
                <a:solidFill>
                  <a:schemeClr val="lt1"/>
                </a:solidFill>
                <a:latin typeface="Arial"/>
                <a:ea typeface="Arial"/>
                <a:cs typeface="Arial"/>
                <a:sym typeface="Arial"/>
                <a:hlinkClick r:id="rId3"/>
              </a:rPr>
              <a:t>https://www.apbr.org/attendance.html</a:t>
            </a:r>
            <a:endParaRPr sz="1800">
              <a:solidFill>
                <a:schemeClr val="lt1"/>
              </a:solidFill>
              <a:latin typeface="Arial"/>
              <a:ea typeface="Arial"/>
              <a:cs typeface="Arial"/>
              <a:sym typeface="Aria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Years covered from 1960 to 2015</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53" name="Google Shape;453;p18"/>
          <p:cNvPicPr preferRelativeResize="0"/>
          <p:nvPr/>
        </p:nvPicPr>
        <p:blipFill rotWithShape="1">
          <a:blip r:embed="rId4">
            <a:alphaModFix/>
          </a:blip>
          <a:srcRect/>
          <a:stretch/>
        </p:blipFill>
        <p:spPr>
          <a:xfrm>
            <a:off x="6322922" y="1937982"/>
            <a:ext cx="3304435" cy="1740729"/>
          </a:xfrm>
          <a:prstGeom prst="rect">
            <a:avLst/>
          </a:prstGeom>
          <a:noFill/>
          <a:ln>
            <a:noFill/>
          </a:ln>
        </p:spPr>
      </p:pic>
      <p:sp>
        <p:nvSpPr>
          <p:cNvPr id="454" name="Google Shape;454;p18"/>
          <p:cNvSpPr/>
          <p:nvPr/>
        </p:nvSpPr>
        <p:spPr>
          <a:xfrm>
            <a:off x="6896669" y="1937982"/>
            <a:ext cx="2730688" cy="1774209"/>
          </a:xfrm>
          <a:prstGeom prst="rect">
            <a:avLst/>
          </a:prstGeom>
          <a:solidFill>
            <a:srgbClr val="FFFF00">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55" name="Google Shape;455;p18"/>
          <p:cNvSpPr/>
          <p:nvPr/>
        </p:nvSpPr>
        <p:spPr>
          <a:xfrm>
            <a:off x="8370626" y="1423019"/>
            <a:ext cx="486770" cy="282036"/>
          </a:xfrm>
          <a:prstGeom prst="rect">
            <a:avLst/>
          </a:prstGeom>
          <a:solidFill>
            <a:srgbClr val="FFFF9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56" name="Google Shape;456;p18"/>
          <p:cNvSpPr txBox="1"/>
          <p:nvPr/>
        </p:nvSpPr>
        <p:spPr>
          <a:xfrm>
            <a:off x="8857396" y="1366700"/>
            <a:ext cx="2052218"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lt1"/>
                </a:solidFill>
                <a:latin typeface="Arial"/>
                <a:ea typeface="Arial"/>
                <a:cs typeface="Arial"/>
                <a:sym typeface="Arial"/>
              </a:rPr>
              <a:t>Columns selected in the final data frame</a:t>
            </a:r>
            <a:endParaRPr/>
          </a:p>
        </p:txBody>
      </p:sp>
      <p:sp>
        <p:nvSpPr>
          <p:cNvPr id="457" name="Google Shape;457;p18"/>
          <p:cNvSpPr txBox="1"/>
          <p:nvPr/>
        </p:nvSpPr>
        <p:spPr>
          <a:xfrm>
            <a:off x="564280" y="3571796"/>
            <a:ext cx="251870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Annual Record</a:t>
            </a:r>
            <a:endParaRPr/>
          </a:p>
        </p:txBody>
      </p:sp>
      <p:sp>
        <p:nvSpPr>
          <p:cNvPr id="458" name="Google Shape;458;p18"/>
          <p:cNvSpPr/>
          <p:nvPr/>
        </p:nvSpPr>
        <p:spPr>
          <a:xfrm>
            <a:off x="564280" y="3852586"/>
            <a:ext cx="10715767" cy="4159216"/>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Sourced from Sports Reference API, Robert Clark</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https://sportsreference.readthedocs.io/en/stable/nba.html</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Installed </a:t>
            </a:r>
            <a:r>
              <a:rPr lang="en-US" sz="1800">
                <a:solidFill>
                  <a:schemeClr val="lt1"/>
                </a:solidFill>
              </a:rPr>
              <a:t>‘</a:t>
            </a:r>
            <a:r>
              <a:rPr lang="en-US" sz="1800">
                <a:solidFill>
                  <a:schemeClr val="lt1"/>
                </a:solidFill>
                <a:latin typeface="Arial"/>
                <a:ea typeface="Arial"/>
                <a:cs typeface="Arial"/>
                <a:sym typeface="Arial"/>
              </a:rPr>
              <a:t>sportsreference</a:t>
            </a:r>
            <a:r>
              <a:rPr lang="en-US" sz="1800">
                <a:solidFill>
                  <a:schemeClr val="lt1"/>
                </a:solidFill>
              </a:rPr>
              <a:t>’</a:t>
            </a:r>
            <a:r>
              <a:rPr lang="en-US" sz="1800">
                <a:solidFill>
                  <a:schemeClr val="lt1"/>
                </a:solidFill>
                <a:latin typeface="Arial"/>
                <a:ea typeface="Arial"/>
                <a:cs typeface="Arial"/>
                <a:sym typeface="Arial"/>
              </a:rPr>
              <a:t> and chose Lakers annual records from 1996 to 2016</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Data selected:</a:t>
            </a:r>
            <a:endParaRPr sz="1400">
              <a:solidFill>
                <a:schemeClr val="lt1"/>
              </a:solidFill>
              <a:latin typeface="Arial"/>
              <a:ea typeface="Arial"/>
              <a:cs typeface="Arial"/>
              <a:sym typeface="Arial"/>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Wins</a:t>
            </a:r>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Losses</a:t>
            </a:r>
            <a:endParaRPr/>
          </a:p>
          <a:p>
            <a:pPr marL="800100" marR="0" lvl="1" indent="-342900" algn="just" rtl="0">
              <a:lnSpc>
                <a:spcPct val="107000"/>
              </a:lnSpc>
              <a:spcBef>
                <a:spcPts val="80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Wins Ratio = Wins / (Wins + Losses) – </a:t>
            </a:r>
            <a:r>
              <a:rPr lang="en-US" sz="1400" b="0" i="1" u="none" strike="noStrike" cap="none">
                <a:solidFill>
                  <a:schemeClr val="lt1"/>
                </a:solidFill>
                <a:latin typeface="Arial"/>
                <a:ea typeface="Arial"/>
                <a:cs typeface="Arial"/>
                <a:sym typeface="Arial"/>
              </a:rPr>
              <a:t>Derived column</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3820F184-84AB-4D12-9977-A96E29EE772D}"/>
              </a:ext>
            </a:extLst>
          </p:cNvPr>
          <p:cNvSpPr>
            <a:spLocks noGrp="1"/>
          </p:cNvSpPr>
          <p:nvPr>
            <p:ph type="sldNum" sz="quarter" idx="12"/>
          </p:nvPr>
        </p:nvSpPr>
        <p:spPr/>
        <p:txBody>
          <a:bodyPr/>
          <a:lstStyle/>
          <a:p>
            <a:fld id="{6D22F896-40B5-4ADD-8801-0D06FADFA095}" type="slidenum">
              <a:rPr lang="en-US" smtClean="0"/>
              <a:t>19</a:t>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087B79F-5192-4FC9-8203-EF5BF6D44EB9}"/>
              </a:ext>
            </a:extLst>
          </p:cNvPr>
          <p:cNvSpPr txBox="1"/>
          <p:nvPr/>
        </p:nvSpPr>
        <p:spPr>
          <a:xfrm>
            <a:off x="939372" y="1669549"/>
            <a:ext cx="8761342" cy="1354217"/>
          </a:xfrm>
          <a:prstGeom prst="rect">
            <a:avLst/>
          </a:prstGeom>
          <a:noFill/>
        </p:spPr>
        <p:txBody>
          <a:bodyPr wrap="square" rtlCol="0">
            <a:spAutoFit/>
          </a:bodyPr>
          <a:lstStyle/>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B.S. in Industrial Engineering</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Supply Chain Management Director</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Monde Nissin Corporation, Mead Johnson Nutrition, Nestle, Sanofi, Novartis, Saputo Foods Dairy</a:t>
            </a:r>
          </a:p>
        </p:txBody>
      </p:sp>
      <p:sp>
        <p:nvSpPr>
          <p:cNvPr id="11" name="TextBox 10">
            <a:extLst>
              <a:ext uri="{FF2B5EF4-FFF2-40B4-BE49-F238E27FC236}">
                <a16:creationId xmlns:a16="http://schemas.microsoft.com/office/drawing/2014/main" id="{9F86592E-EFCB-4D9C-89EF-97EE7E4A15B3}"/>
              </a:ext>
            </a:extLst>
          </p:cNvPr>
          <p:cNvSpPr txBox="1"/>
          <p:nvPr/>
        </p:nvSpPr>
        <p:spPr>
          <a:xfrm>
            <a:off x="881147" y="960486"/>
            <a:ext cx="2912203" cy="584775"/>
          </a:xfrm>
          <a:prstGeom prst="rect">
            <a:avLst/>
          </a:prstGeom>
          <a:noFill/>
        </p:spPr>
        <p:txBody>
          <a:bodyPr wrap="squar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Background</a:t>
            </a:r>
          </a:p>
        </p:txBody>
      </p:sp>
      <p:sp>
        <p:nvSpPr>
          <p:cNvPr id="12" name="TextBox 11">
            <a:extLst>
              <a:ext uri="{FF2B5EF4-FFF2-40B4-BE49-F238E27FC236}">
                <a16:creationId xmlns:a16="http://schemas.microsoft.com/office/drawing/2014/main" id="{1660A9CF-D4CC-46D1-B65B-2BE2204BAA00}"/>
              </a:ext>
            </a:extLst>
          </p:cNvPr>
          <p:cNvSpPr txBox="1"/>
          <p:nvPr/>
        </p:nvSpPr>
        <p:spPr>
          <a:xfrm>
            <a:off x="881148" y="3200993"/>
            <a:ext cx="3764360" cy="584775"/>
          </a:xfrm>
          <a:prstGeom prst="rect">
            <a:avLst/>
          </a:prstGeom>
          <a:noFill/>
        </p:spPr>
        <p:txBody>
          <a:bodyPr wrap="squar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Project Covered</a:t>
            </a:r>
            <a:endParaRPr lang="en-US" sz="3200" b="1">
              <a:solidFill>
                <a:schemeClr val="bg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EE67BBFD-7447-4DC3-AC92-54FFDD320352}"/>
              </a:ext>
            </a:extLst>
          </p:cNvPr>
          <p:cNvSpPr txBox="1"/>
          <p:nvPr/>
        </p:nvSpPr>
        <p:spPr>
          <a:xfrm>
            <a:off x="867029" y="3962995"/>
            <a:ext cx="10443823" cy="1077218"/>
          </a:xfrm>
          <a:prstGeom prst="rect">
            <a:avLst/>
          </a:prstGeom>
          <a:noFill/>
        </p:spPr>
        <p:txBody>
          <a:bodyPr wrap="square" rtlCol="0">
            <a:spAutoFit/>
          </a:bodyPr>
          <a:lstStyle/>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Kobe Bryant Shot Selection (Big Data - Python)</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Inbound Crossing at the US-MEXICO AND US-CANADA Border (Visualization - R)</a:t>
            </a:r>
          </a:p>
          <a:p>
            <a:pPr marL="285750" indent="-285750">
              <a:spcAft>
                <a:spcPts val="600"/>
              </a:spcAft>
              <a:buFontTx/>
              <a:buChar char="-"/>
            </a:pPr>
            <a:r>
              <a:rPr lang="en-US" dirty="0">
                <a:solidFill>
                  <a:schemeClr val="bg1"/>
                </a:solidFill>
                <a:latin typeface="Arial" panose="020B0604020202020204" pitchFamily="34" charset="0"/>
                <a:cs typeface="Arial" panose="020B0604020202020204" pitchFamily="34" charset="0"/>
              </a:rPr>
              <a:t>Investing in Top 3 Zip Codes (Time Series Analysis - Python)</a:t>
            </a:r>
          </a:p>
        </p:txBody>
      </p:sp>
      <p:sp>
        <p:nvSpPr>
          <p:cNvPr id="2" name="Slide Number Placeholder 1">
            <a:extLst>
              <a:ext uri="{FF2B5EF4-FFF2-40B4-BE49-F238E27FC236}">
                <a16:creationId xmlns:a16="http://schemas.microsoft.com/office/drawing/2014/main" id="{4E99EF14-4759-4B8E-BE08-CC1631688F43}"/>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4095709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19"/>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64" name="Google Shape;464;p19"/>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65" name="Google Shape;465;p19"/>
          <p:cNvSpPr txBox="1"/>
          <p:nvPr/>
        </p:nvSpPr>
        <p:spPr>
          <a:xfrm>
            <a:off x="525611" y="1179056"/>
            <a:ext cx="205287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Lakers Team Data</a:t>
            </a:r>
            <a:endParaRPr/>
          </a:p>
        </p:txBody>
      </p:sp>
      <p:sp>
        <p:nvSpPr>
          <p:cNvPr id="466" name="Google Shape;466;p19"/>
          <p:cNvSpPr/>
          <p:nvPr/>
        </p:nvSpPr>
        <p:spPr>
          <a:xfrm>
            <a:off x="525613" y="1650747"/>
            <a:ext cx="3887164" cy="4213654"/>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Sourced from Sports Reference API, Robert Clark</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https://sportsreference.readthedocs.io/en/stable/nba.html</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Installed </a:t>
            </a:r>
            <a:r>
              <a:rPr lang="en-US" sz="1800">
                <a:solidFill>
                  <a:schemeClr val="lt1"/>
                </a:solidFill>
              </a:rPr>
              <a:t>‘</a:t>
            </a:r>
            <a:r>
              <a:rPr lang="en-US" sz="1800">
                <a:solidFill>
                  <a:schemeClr val="lt1"/>
                </a:solidFill>
                <a:latin typeface="Arial"/>
                <a:ea typeface="Arial"/>
                <a:cs typeface="Arial"/>
                <a:sym typeface="Arial"/>
              </a:rPr>
              <a:t>sportsreference</a:t>
            </a:r>
            <a:r>
              <a:rPr lang="en-US" sz="1800">
                <a:solidFill>
                  <a:schemeClr val="lt1"/>
                </a:solidFill>
              </a:rPr>
              <a:t>’</a:t>
            </a:r>
            <a:r>
              <a:rPr lang="en-US" sz="1800">
                <a:solidFill>
                  <a:schemeClr val="lt1"/>
                </a:solidFill>
                <a:latin typeface="Arial"/>
                <a:ea typeface="Arial"/>
                <a:cs typeface="Arial"/>
                <a:sym typeface="Arial"/>
              </a:rPr>
              <a:t> and chose Lakers annual records from 1996 to 2016</a:t>
            </a:r>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67" name="Google Shape;467;p19"/>
          <p:cNvPicPr preferRelativeResize="0"/>
          <p:nvPr/>
        </p:nvPicPr>
        <p:blipFill rotWithShape="1">
          <a:blip r:embed="rId3">
            <a:alphaModFix/>
          </a:blip>
          <a:srcRect/>
          <a:stretch/>
        </p:blipFill>
        <p:spPr>
          <a:xfrm>
            <a:off x="5036023" y="1730475"/>
            <a:ext cx="6550925" cy="1800690"/>
          </a:xfrm>
          <a:prstGeom prst="rect">
            <a:avLst/>
          </a:prstGeom>
          <a:noFill/>
          <a:ln>
            <a:noFill/>
          </a:ln>
        </p:spPr>
      </p:pic>
      <p:pic>
        <p:nvPicPr>
          <p:cNvPr id="468" name="Google Shape;468;p19"/>
          <p:cNvPicPr preferRelativeResize="0"/>
          <p:nvPr/>
        </p:nvPicPr>
        <p:blipFill rotWithShape="1">
          <a:blip r:embed="rId4">
            <a:alphaModFix/>
          </a:blip>
          <a:srcRect/>
          <a:stretch/>
        </p:blipFill>
        <p:spPr>
          <a:xfrm>
            <a:off x="5036023" y="4021011"/>
            <a:ext cx="2042616" cy="2261467"/>
          </a:xfrm>
          <a:prstGeom prst="rect">
            <a:avLst/>
          </a:prstGeom>
          <a:noFill/>
          <a:ln>
            <a:noFill/>
          </a:ln>
        </p:spPr>
      </p:pic>
      <p:sp>
        <p:nvSpPr>
          <p:cNvPr id="469" name="Google Shape;469;p19"/>
          <p:cNvSpPr/>
          <p:nvPr/>
        </p:nvSpPr>
        <p:spPr>
          <a:xfrm>
            <a:off x="4950019" y="1314116"/>
            <a:ext cx="2364750"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Data selected (excerpt):</a:t>
            </a:r>
            <a:endParaRPr/>
          </a:p>
        </p:txBody>
      </p:sp>
      <p:sp>
        <p:nvSpPr>
          <p:cNvPr id="470" name="Google Shape;470;p19"/>
          <p:cNvSpPr/>
          <p:nvPr/>
        </p:nvSpPr>
        <p:spPr>
          <a:xfrm>
            <a:off x="4902123" y="3639617"/>
            <a:ext cx="2031325"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Final data selected:</a:t>
            </a:r>
            <a:endParaRPr/>
          </a:p>
        </p:txBody>
      </p:sp>
      <p:cxnSp>
        <p:nvCxnSpPr>
          <p:cNvPr id="471" name="Google Shape;471;p19"/>
          <p:cNvCxnSpPr/>
          <p:nvPr/>
        </p:nvCxnSpPr>
        <p:spPr>
          <a:xfrm>
            <a:off x="4653885" y="154838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00DAA909-EB51-4F40-A023-5DFDF91EDAE7}"/>
              </a:ext>
            </a:extLst>
          </p:cNvPr>
          <p:cNvSpPr>
            <a:spLocks noGrp="1"/>
          </p:cNvSpPr>
          <p:nvPr>
            <p:ph type="sldNum" sz="quarter" idx="12"/>
          </p:nvPr>
        </p:nvSpPr>
        <p:spPr/>
        <p:txBody>
          <a:bodyPr/>
          <a:lstStyle/>
          <a:p>
            <a:fld id="{6D22F896-40B5-4ADD-8801-0D06FADFA095}" type="slidenum">
              <a:rPr lang="en-US" smtClean="0"/>
              <a:t>20</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0"/>
          <p:cNvSpPr txBox="1"/>
          <p:nvPr/>
        </p:nvSpPr>
        <p:spPr>
          <a:xfrm>
            <a:off x="621146" y="560925"/>
            <a:ext cx="610295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2</a:t>
            </a:r>
            <a:endParaRPr/>
          </a:p>
        </p:txBody>
      </p:sp>
      <p:cxnSp>
        <p:nvCxnSpPr>
          <p:cNvPr id="477" name="Google Shape;477;p20"/>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478" name="Google Shape;478;p20"/>
          <p:cNvSpPr txBox="1"/>
          <p:nvPr/>
        </p:nvSpPr>
        <p:spPr>
          <a:xfrm>
            <a:off x="6803990" y="1884444"/>
            <a:ext cx="439575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Player’s Career Data – Kobe Bryant Data</a:t>
            </a:r>
            <a:endParaRPr/>
          </a:p>
        </p:txBody>
      </p:sp>
      <p:sp>
        <p:nvSpPr>
          <p:cNvPr id="479" name="Google Shape;479;p20"/>
          <p:cNvSpPr/>
          <p:nvPr/>
        </p:nvSpPr>
        <p:spPr>
          <a:xfrm>
            <a:off x="7144775" y="2637299"/>
            <a:ext cx="3532200" cy="212820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From </a:t>
            </a:r>
            <a:r>
              <a:rPr lang="en-US" sz="1800">
                <a:solidFill>
                  <a:schemeClr val="lt1"/>
                </a:solidFill>
              </a:rPr>
              <a:t>‘</a:t>
            </a:r>
            <a:r>
              <a:rPr lang="en-US" sz="1800">
                <a:solidFill>
                  <a:schemeClr val="lt1"/>
                </a:solidFill>
                <a:latin typeface="Arial"/>
                <a:ea typeface="Arial"/>
                <a:cs typeface="Arial"/>
                <a:sym typeface="Arial"/>
              </a:rPr>
              <a:t>sportsreference.nba.roster</a:t>
            </a:r>
            <a:r>
              <a:rPr lang="en-US" sz="1800">
                <a:solidFill>
                  <a:schemeClr val="lt1"/>
                </a:solidFill>
              </a:rPr>
              <a:t>’</a:t>
            </a:r>
            <a:r>
              <a:rPr lang="en-US" sz="1800">
                <a:solidFill>
                  <a:schemeClr val="lt1"/>
                </a:solidFill>
                <a:latin typeface="Arial"/>
                <a:ea typeface="Arial"/>
                <a:cs typeface="Arial"/>
                <a:sym typeface="Arial"/>
              </a:rPr>
              <a:t> import Player</a:t>
            </a:r>
            <a:endParaRPr/>
          </a:p>
          <a:p>
            <a:pPr marL="457200" marR="0" lvl="0" indent="0" algn="just" rtl="0">
              <a:lnSpc>
                <a:spcPct val="107000"/>
              </a:lnSpc>
              <a:spcBef>
                <a:spcPts val="800"/>
              </a:spcBef>
              <a:spcAft>
                <a:spcPts val="0"/>
              </a:spcAft>
              <a:buNone/>
            </a:pPr>
            <a:endParaRPr sz="1800">
              <a:solidFill>
                <a:schemeClr val="lt1"/>
              </a:solidFil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Selected player, “bryanko01” to extract Kobe’s statistics</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54000" algn="just" rtl="0">
              <a:lnSpc>
                <a:spcPct val="107000"/>
              </a:lnSpc>
              <a:spcBef>
                <a:spcPts val="800"/>
              </a:spcBef>
              <a:spcAft>
                <a:spcPts val="0"/>
              </a:spcAft>
              <a:buClr>
                <a:schemeClr val="dk1"/>
              </a:buClr>
              <a:buSzPts val="1400"/>
              <a:buFont typeface="Noto Sans Symbols"/>
              <a:buNone/>
            </a:pPr>
            <a:endParaRPr sz="1400">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a:solidFill>
                <a:schemeClr val="lt1"/>
              </a:solidFill>
              <a:latin typeface="Arial"/>
              <a:ea typeface="Arial"/>
              <a:cs typeface="Arial"/>
              <a:sym typeface="Arial"/>
            </a:endParaRPr>
          </a:p>
          <a:p>
            <a:pPr marL="457200" marR="0" lvl="1" indent="0" algn="just" rtl="0">
              <a:lnSpc>
                <a:spcPct val="107000"/>
              </a:lnSpc>
              <a:spcBef>
                <a:spcPts val="800"/>
              </a:spcBef>
              <a:spcAft>
                <a:spcPts val="0"/>
              </a:spcAft>
              <a:buNone/>
            </a:pPr>
            <a:endParaRPr sz="1800" b="0" i="0" u="none" strike="noStrike" cap="none">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80" name="Google Shape;480;p20"/>
          <p:cNvPicPr preferRelativeResize="0"/>
          <p:nvPr/>
        </p:nvPicPr>
        <p:blipFill rotWithShape="1">
          <a:blip r:embed="rId3">
            <a:alphaModFix/>
          </a:blip>
          <a:srcRect/>
          <a:stretch/>
        </p:blipFill>
        <p:spPr>
          <a:xfrm>
            <a:off x="621146" y="1743243"/>
            <a:ext cx="5695572" cy="1376849"/>
          </a:xfrm>
          <a:prstGeom prst="rect">
            <a:avLst/>
          </a:prstGeom>
          <a:noFill/>
          <a:ln>
            <a:noFill/>
          </a:ln>
        </p:spPr>
      </p:pic>
      <p:pic>
        <p:nvPicPr>
          <p:cNvPr id="481" name="Google Shape;481;p20"/>
          <p:cNvPicPr preferRelativeResize="0"/>
          <p:nvPr/>
        </p:nvPicPr>
        <p:blipFill rotWithShape="1">
          <a:blip r:embed="rId4">
            <a:alphaModFix/>
          </a:blip>
          <a:srcRect/>
          <a:stretch/>
        </p:blipFill>
        <p:spPr>
          <a:xfrm>
            <a:off x="621146" y="3681242"/>
            <a:ext cx="2536035" cy="2504655"/>
          </a:xfrm>
          <a:prstGeom prst="rect">
            <a:avLst/>
          </a:prstGeom>
          <a:noFill/>
          <a:ln>
            <a:noFill/>
          </a:ln>
        </p:spPr>
      </p:pic>
      <p:sp>
        <p:nvSpPr>
          <p:cNvPr id="482" name="Google Shape;482;p20"/>
          <p:cNvSpPr/>
          <p:nvPr/>
        </p:nvSpPr>
        <p:spPr>
          <a:xfrm>
            <a:off x="539389" y="1322453"/>
            <a:ext cx="2364750"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Data selected (excerpt):</a:t>
            </a:r>
            <a:endParaRPr/>
          </a:p>
        </p:txBody>
      </p:sp>
      <p:cxnSp>
        <p:nvCxnSpPr>
          <p:cNvPr id="483" name="Google Shape;483;p20"/>
          <p:cNvCxnSpPr/>
          <p:nvPr/>
        </p:nvCxnSpPr>
        <p:spPr>
          <a:xfrm>
            <a:off x="6614613" y="153019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484" name="Google Shape;484;p20"/>
          <p:cNvSpPr/>
          <p:nvPr/>
        </p:nvSpPr>
        <p:spPr>
          <a:xfrm>
            <a:off x="539389" y="3296845"/>
            <a:ext cx="2031325" cy="33663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600">
                <a:solidFill>
                  <a:schemeClr val="lt1"/>
                </a:solidFill>
                <a:latin typeface="Arial"/>
                <a:ea typeface="Arial"/>
                <a:cs typeface="Arial"/>
                <a:sym typeface="Arial"/>
              </a:rPr>
              <a:t>Final data selected:</a:t>
            </a:r>
            <a:endParaRPr/>
          </a:p>
        </p:txBody>
      </p:sp>
      <p:sp>
        <p:nvSpPr>
          <p:cNvPr id="2" name="Slide Number Placeholder 1">
            <a:extLst>
              <a:ext uri="{FF2B5EF4-FFF2-40B4-BE49-F238E27FC236}">
                <a16:creationId xmlns:a16="http://schemas.microsoft.com/office/drawing/2014/main" id="{30C8D366-26E7-49C3-BCF3-5AF7B3F5D930}"/>
              </a:ext>
            </a:extLst>
          </p:cNvPr>
          <p:cNvSpPr>
            <a:spLocks noGrp="1"/>
          </p:cNvSpPr>
          <p:nvPr>
            <p:ph type="sldNum" sz="quarter" idx="12"/>
          </p:nvPr>
        </p:nvSpPr>
        <p:spPr/>
        <p:txBody>
          <a:bodyPr/>
          <a:lstStyle/>
          <a:p>
            <a:fld id="{6D22F896-40B5-4ADD-8801-0D06FADFA095}" type="slidenum">
              <a:rPr lang="en-US" smtClean="0"/>
              <a:t>21</a:t>
            </a:fld>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21"/>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2</a:t>
            </a:r>
            <a:endParaRPr/>
          </a:p>
        </p:txBody>
      </p:sp>
      <p:cxnSp>
        <p:nvCxnSpPr>
          <p:cNvPr id="490" name="Google Shape;490;p21"/>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91" name="Google Shape;491;p21"/>
          <p:cNvSpPr/>
          <p:nvPr/>
        </p:nvSpPr>
        <p:spPr>
          <a:xfrm>
            <a:off x="666464" y="1309722"/>
            <a:ext cx="10715767" cy="3957815"/>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Combined all relevant team, and Kobe data through merge function</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Operating income and franchise value </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Fan cost and ticket price index </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Attendance</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Record (wins, losses, wins ratio)</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Team data (team statistics)</a:t>
            </a:r>
            <a:endParaRPr/>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Kobe data (Kobe’s statistics including his salary)</a:t>
            </a:r>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Generated a normalized data frame to be used for some analyses</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6D033226-260A-4FC5-84AB-E6B8A9B014CF}"/>
              </a:ext>
            </a:extLst>
          </p:cNvPr>
          <p:cNvSpPr>
            <a:spLocks noGrp="1"/>
          </p:cNvSpPr>
          <p:nvPr>
            <p:ph type="sldNum" sz="quarter" idx="12"/>
          </p:nvPr>
        </p:nvSpPr>
        <p:spPr/>
        <p:txBody>
          <a:bodyPr/>
          <a:lstStyle/>
          <a:p>
            <a:fld id="{6D22F896-40B5-4ADD-8801-0D06FADFA095}" type="slidenum">
              <a:rPr lang="en-US" smtClean="0"/>
              <a:t>22</a:t>
            </a:fld>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2"/>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2</a:t>
            </a:r>
            <a:endParaRPr/>
          </a:p>
        </p:txBody>
      </p:sp>
      <p:cxnSp>
        <p:nvCxnSpPr>
          <p:cNvPr id="497" name="Google Shape;497;p22"/>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498" name="Google Shape;498;p22"/>
          <p:cNvSpPr/>
          <p:nvPr/>
        </p:nvSpPr>
        <p:spPr>
          <a:xfrm>
            <a:off x="666464" y="1236933"/>
            <a:ext cx="10715767" cy="766172"/>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n-US" sz="1800">
                <a:solidFill>
                  <a:schemeClr val="lt1"/>
                </a:solidFill>
                <a:latin typeface="Arial"/>
                <a:ea typeface="Arial"/>
                <a:cs typeface="Arial"/>
                <a:sym typeface="Arial"/>
              </a:rPr>
              <a:t>Final Data Frame</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499" name="Google Shape;499;p22"/>
          <p:cNvPicPr preferRelativeResize="0"/>
          <p:nvPr/>
        </p:nvPicPr>
        <p:blipFill rotWithShape="1">
          <a:blip r:embed="rId3">
            <a:alphaModFix/>
          </a:blip>
          <a:srcRect/>
          <a:stretch/>
        </p:blipFill>
        <p:spPr>
          <a:xfrm>
            <a:off x="750625" y="1620019"/>
            <a:ext cx="10504229" cy="4506502"/>
          </a:xfrm>
          <a:prstGeom prst="rect">
            <a:avLst/>
          </a:prstGeom>
          <a:noFill/>
          <a:ln>
            <a:noFill/>
          </a:ln>
        </p:spPr>
      </p:pic>
      <p:sp>
        <p:nvSpPr>
          <p:cNvPr id="2" name="Slide Number Placeholder 1">
            <a:extLst>
              <a:ext uri="{FF2B5EF4-FFF2-40B4-BE49-F238E27FC236}">
                <a16:creationId xmlns:a16="http://schemas.microsoft.com/office/drawing/2014/main" id="{DB78B041-CCD1-49AB-B1B2-E52531BC8AFA}"/>
              </a:ext>
            </a:extLst>
          </p:cNvPr>
          <p:cNvSpPr>
            <a:spLocks noGrp="1"/>
          </p:cNvSpPr>
          <p:nvPr>
            <p:ph type="sldNum" sz="quarter" idx="12"/>
          </p:nvPr>
        </p:nvSpPr>
        <p:spPr/>
        <p:txBody>
          <a:bodyPr/>
          <a:lstStyle/>
          <a:p>
            <a:fld id="{6D22F896-40B5-4ADD-8801-0D06FADFA095}" type="slidenum">
              <a:rPr lang="en-US" smtClean="0"/>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23"/>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05" name="Google Shape;505;p23"/>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grpSp>
        <p:nvGrpSpPr>
          <p:cNvPr id="506" name="Google Shape;506;p23"/>
          <p:cNvGrpSpPr/>
          <p:nvPr/>
        </p:nvGrpSpPr>
        <p:grpSpPr>
          <a:xfrm>
            <a:off x="655093" y="1354966"/>
            <a:ext cx="6032310" cy="4959317"/>
            <a:chOff x="627797" y="1273080"/>
            <a:chExt cx="6032310" cy="4959317"/>
          </a:xfrm>
        </p:grpSpPr>
        <p:sp>
          <p:nvSpPr>
            <p:cNvPr id="507" name="Google Shape;507;p23"/>
            <p:cNvSpPr/>
            <p:nvPr/>
          </p:nvSpPr>
          <p:spPr>
            <a:xfrm>
              <a:off x="627797" y="1273080"/>
              <a:ext cx="6032310" cy="49593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grpSp>
          <p:nvGrpSpPr>
            <p:cNvPr id="508" name="Google Shape;508;p23"/>
            <p:cNvGrpSpPr/>
            <p:nvPr/>
          </p:nvGrpSpPr>
          <p:grpSpPr>
            <a:xfrm>
              <a:off x="666464" y="1342030"/>
              <a:ext cx="5525071" cy="4519210"/>
              <a:chOff x="666464" y="1232848"/>
              <a:chExt cx="5525071" cy="4519210"/>
            </a:xfrm>
          </p:grpSpPr>
          <p:pic>
            <p:nvPicPr>
              <p:cNvPr id="509" name="Google Shape;509;p23"/>
              <p:cNvPicPr preferRelativeResize="0"/>
              <p:nvPr/>
            </p:nvPicPr>
            <p:blipFill rotWithShape="1">
              <a:blip r:embed="rId3">
                <a:alphaModFix/>
              </a:blip>
              <a:srcRect/>
              <a:stretch/>
            </p:blipFill>
            <p:spPr>
              <a:xfrm>
                <a:off x="666464" y="1232848"/>
                <a:ext cx="5470479" cy="2180129"/>
              </a:xfrm>
              <a:prstGeom prst="rect">
                <a:avLst/>
              </a:prstGeom>
              <a:noFill/>
              <a:ln>
                <a:noFill/>
              </a:ln>
            </p:spPr>
          </p:pic>
          <p:pic>
            <p:nvPicPr>
              <p:cNvPr id="510" name="Google Shape;510;p23"/>
              <p:cNvPicPr preferRelativeResize="0"/>
              <p:nvPr/>
            </p:nvPicPr>
            <p:blipFill rotWithShape="1">
              <a:blip r:embed="rId4">
                <a:alphaModFix/>
              </a:blip>
              <a:srcRect/>
              <a:stretch/>
            </p:blipFill>
            <p:spPr>
              <a:xfrm>
                <a:off x="666465" y="3412977"/>
                <a:ext cx="5525070" cy="2339081"/>
              </a:xfrm>
              <a:prstGeom prst="rect">
                <a:avLst/>
              </a:prstGeom>
              <a:noFill/>
              <a:ln>
                <a:noFill/>
              </a:ln>
            </p:spPr>
          </p:pic>
        </p:grpSp>
      </p:grpSp>
      <p:sp>
        <p:nvSpPr>
          <p:cNvPr id="511" name="Google Shape;511;p23"/>
          <p:cNvSpPr/>
          <p:nvPr/>
        </p:nvSpPr>
        <p:spPr>
          <a:xfrm>
            <a:off x="7310649" y="1537000"/>
            <a:ext cx="4187590" cy="397031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chemeClr val="lt1"/>
                </a:solidFill>
                <a:latin typeface="Arial"/>
                <a:ea typeface="Arial"/>
                <a:cs typeface="Arial"/>
                <a:sym typeface="Arial"/>
              </a:rPr>
              <a:t>The team performance are correlated with itself and not with Kobe’s.</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Ticket prices and general fan costs are positively correlated with Kobe’s salary.</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Opponent’s field goal % is closely correlated with Lakers’ wins and losses.</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Av</a:t>
            </a:r>
            <a:r>
              <a:rPr lang="en-US" sz="1800" dirty="0">
                <a:solidFill>
                  <a:schemeClr val="lt1"/>
                </a:solidFill>
              </a:rPr>
              <a:t>g.</a:t>
            </a:r>
            <a:r>
              <a:rPr lang="en-US" sz="1800" dirty="0">
                <a:solidFill>
                  <a:schemeClr val="lt1"/>
                </a:solidFill>
                <a:latin typeface="Arial"/>
                <a:ea typeface="Arial"/>
                <a:cs typeface="Arial"/>
                <a:sym typeface="Arial"/>
              </a:rPr>
              <a:t> attendance is slightly negatively correlated with team blocks and slightly positively correlated with Kobe’s games played.</a:t>
            </a:r>
            <a:endParaRPr dirty="0"/>
          </a:p>
        </p:txBody>
      </p:sp>
      <p:cxnSp>
        <p:nvCxnSpPr>
          <p:cNvPr id="512" name="Google Shape;512;p23"/>
          <p:cNvCxnSpPr/>
          <p:nvPr/>
        </p:nvCxnSpPr>
        <p:spPr>
          <a:xfrm>
            <a:off x="7019497" y="1431878"/>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513" name="Google Shape;513;p23"/>
          <p:cNvSpPr/>
          <p:nvPr/>
        </p:nvSpPr>
        <p:spPr>
          <a:xfrm rot="2064395">
            <a:off x="2122553" y="2610306"/>
            <a:ext cx="2009940" cy="1075802"/>
          </a:xfrm>
          <a:prstGeom prst="ellipse">
            <a:avLst/>
          </a:prstGeom>
          <a:no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14" name="Google Shape;514;p23"/>
          <p:cNvSpPr/>
          <p:nvPr/>
        </p:nvSpPr>
        <p:spPr>
          <a:xfrm rot="2064395">
            <a:off x="3694828" y="4051753"/>
            <a:ext cx="2009940" cy="1075802"/>
          </a:xfrm>
          <a:prstGeom prst="ellipse">
            <a:avLst/>
          </a:prstGeom>
          <a:no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515" name="Google Shape;515;p23"/>
          <p:cNvCxnSpPr/>
          <p:nvPr/>
        </p:nvCxnSpPr>
        <p:spPr>
          <a:xfrm flipH="1">
            <a:off x="3498376" y="2274627"/>
            <a:ext cx="345743" cy="377588"/>
          </a:xfrm>
          <a:prstGeom prst="straightConnector1">
            <a:avLst/>
          </a:prstGeom>
          <a:noFill/>
          <a:ln w="9525" cap="rnd" cmpd="sng">
            <a:solidFill>
              <a:schemeClr val="dk1"/>
            </a:solidFill>
            <a:prstDash val="solid"/>
            <a:round/>
            <a:headEnd type="none" w="sm" len="sm"/>
            <a:tailEnd type="triangle" w="med" len="med"/>
          </a:ln>
        </p:spPr>
      </p:cxnSp>
      <p:sp>
        <p:nvSpPr>
          <p:cNvPr id="516" name="Google Shape;516;p23"/>
          <p:cNvSpPr txBox="1"/>
          <p:nvPr/>
        </p:nvSpPr>
        <p:spPr>
          <a:xfrm>
            <a:off x="3479470" y="1977932"/>
            <a:ext cx="7489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Team</a:t>
            </a:r>
            <a:endParaRPr/>
          </a:p>
        </p:txBody>
      </p:sp>
      <p:sp>
        <p:nvSpPr>
          <p:cNvPr id="517" name="Google Shape;517;p23"/>
          <p:cNvSpPr txBox="1"/>
          <p:nvPr/>
        </p:nvSpPr>
        <p:spPr>
          <a:xfrm>
            <a:off x="4832241" y="3419379"/>
            <a:ext cx="72327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Kobe</a:t>
            </a:r>
            <a:endParaRPr/>
          </a:p>
        </p:txBody>
      </p:sp>
      <p:cxnSp>
        <p:nvCxnSpPr>
          <p:cNvPr id="518" name="Google Shape;518;p23"/>
          <p:cNvCxnSpPr/>
          <p:nvPr/>
        </p:nvCxnSpPr>
        <p:spPr>
          <a:xfrm flipH="1">
            <a:off x="4937076" y="3747768"/>
            <a:ext cx="345743" cy="377588"/>
          </a:xfrm>
          <a:prstGeom prst="straightConnector1">
            <a:avLst/>
          </a:prstGeom>
          <a:noFill/>
          <a:ln w="9525" cap="rnd" cmpd="sng">
            <a:solidFill>
              <a:schemeClr val="dk1"/>
            </a:solidFill>
            <a:prstDash val="solid"/>
            <a:round/>
            <a:headEnd type="none" w="sm" len="sm"/>
            <a:tailEnd type="triangle" w="med" len="med"/>
          </a:ln>
        </p:spPr>
      </p:cxnSp>
      <p:sp>
        <p:nvSpPr>
          <p:cNvPr id="2" name="Slide Number Placeholder 1">
            <a:extLst>
              <a:ext uri="{FF2B5EF4-FFF2-40B4-BE49-F238E27FC236}">
                <a16:creationId xmlns:a16="http://schemas.microsoft.com/office/drawing/2014/main" id="{72A47878-7075-4666-B69D-C929995EB5B3}"/>
              </a:ext>
            </a:extLst>
          </p:cNvPr>
          <p:cNvSpPr>
            <a:spLocks noGrp="1"/>
          </p:cNvSpPr>
          <p:nvPr>
            <p:ph type="sldNum" sz="quarter" idx="12"/>
          </p:nvPr>
        </p:nvSpPr>
        <p:spPr/>
        <p:txBody>
          <a:bodyPr/>
          <a:lstStyle/>
          <a:p>
            <a:fld id="{6D22F896-40B5-4ADD-8801-0D06FADFA095}" type="slidenum">
              <a:rPr lang="en-US" smtClean="0"/>
              <a:t>24</a:t>
            </a:fld>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24"/>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24" name="Google Shape;524;p24"/>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25" name="Google Shape;525;p24"/>
          <p:cNvSpPr/>
          <p:nvPr/>
        </p:nvSpPr>
        <p:spPr>
          <a:xfrm>
            <a:off x="601638" y="4946825"/>
            <a:ext cx="10988724" cy="135421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dirty="0">
                <a:solidFill>
                  <a:schemeClr val="lt1"/>
                </a:solidFill>
                <a:latin typeface="Arial"/>
                <a:ea typeface="Arial"/>
                <a:cs typeface="Arial"/>
                <a:sym typeface="Arial"/>
              </a:rPr>
              <a:t>- Most team performance are normally distributed except for personal fouls and free throw percentage.</a:t>
            </a:r>
            <a:endParaRPr dirty="0"/>
          </a:p>
          <a:p>
            <a:pPr marL="0" marR="0" lvl="0" indent="0" algn="just" rtl="0">
              <a:spcBef>
                <a:spcPts val="0"/>
              </a:spcBef>
              <a:spcAft>
                <a:spcPts val="0"/>
              </a:spcAft>
              <a:buNone/>
            </a:pPr>
            <a:r>
              <a:rPr lang="en-US" sz="1600" dirty="0">
                <a:solidFill>
                  <a:schemeClr val="lt1"/>
                </a:solidFill>
                <a:latin typeface="Arial"/>
                <a:ea typeface="Arial"/>
                <a:cs typeface="Arial"/>
                <a:sym typeface="Arial"/>
              </a:rPr>
              <a:t>- Ticket price and fan cost indices are negatively skewed, but attendance varies only slightly throughout time.</a:t>
            </a:r>
            <a:endParaRPr dirty="0"/>
          </a:p>
          <a:p>
            <a:pPr marL="0" marR="0" lvl="0" indent="0" algn="just" rtl="0">
              <a:spcBef>
                <a:spcPts val="0"/>
              </a:spcBef>
              <a:spcAft>
                <a:spcPts val="0"/>
              </a:spcAft>
              <a:buNone/>
            </a:pPr>
            <a:r>
              <a:rPr lang="en-US" sz="1600" dirty="0">
                <a:solidFill>
                  <a:schemeClr val="lt1"/>
                </a:solidFill>
                <a:latin typeface="Arial"/>
                <a:ea typeface="Arial"/>
                <a:cs typeface="Arial"/>
                <a:sym typeface="Arial"/>
              </a:rPr>
              <a:t>- Most of the Lakers final ranking are on the lower side outside of some good years.</a:t>
            </a:r>
            <a:endParaRPr dirty="0"/>
          </a:p>
          <a:p>
            <a:pPr marL="0" marR="0" lvl="0" indent="0" algn="just" rtl="0">
              <a:spcBef>
                <a:spcPts val="0"/>
              </a:spcBef>
              <a:spcAft>
                <a:spcPts val="0"/>
              </a:spcAft>
              <a:buNone/>
            </a:pPr>
            <a:r>
              <a:rPr lang="en-US" sz="1600" dirty="0">
                <a:solidFill>
                  <a:schemeClr val="lt1"/>
                </a:solidFill>
                <a:latin typeface="Arial"/>
                <a:ea typeface="Arial"/>
                <a:cs typeface="Arial"/>
                <a:sym typeface="Arial"/>
              </a:rPr>
              <a:t>- Kobe’s statistics are all relatively normally distributed expect for personal fouls, that are negatively skewed.</a:t>
            </a:r>
            <a:endParaRPr dirty="0"/>
          </a:p>
          <a:p>
            <a:pPr marL="0" marR="0" lvl="0" indent="0" algn="just" rtl="0">
              <a:spcBef>
                <a:spcPts val="0"/>
              </a:spcBef>
              <a:spcAft>
                <a:spcPts val="0"/>
              </a:spcAft>
              <a:buNone/>
            </a:pPr>
            <a:r>
              <a:rPr lang="en-US" sz="1600" dirty="0">
                <a:solidFill>
                  <a:schemeClr val="lt1"/>
                </a:solidFill>
                <a:latin typeface="Arial"/>
                <a:ea typeface="Arial"/>
                <a:cs typeface="Arial"/>
                <a:sym typeface="Arial"/>
              </a:rPr>
              <a:t>- All aggregate measures of Kobe’s performance show positive results for most of his career.</a:t>
            </a:r>
            <a:endParaRPr dirty="0"/>
          </a:p>
        </p:txBody>
      </p:sp>
      <p:pic>
        <p:nvPicPr>
          <p:cNvPr id="526" name="Google Shape;526;p24"/>
          <p:cNvPicPr preferRelativeResize="0"/>
          <p:nvPr/>
        </p:nvPicPr>
        <p:blipFill rotWithShape="1">
          <a:blip r:embed="rId3">
            <a:alphaModFix/>
          </a:blip>
          <a:srcRect/>
          <a:stretch/>
        </p:blipFill>
        <p:spPr>
          <a:xfrm>
            <a:off x="666464" y="1220427"/>
            <a:ext cx="10051578" cy="3651672"/>
          </a:xfrm>
          <a:prstGeom prst="rect">
            <a:avLst/>
          </a:prstGeom>
          <a:noFill/>
          <a:ln>
            <a:noFill/>
          </a:ln>
        </p:spPr>
      </p:pic>
      <p:cxnSp>
        <p:nvCxnSpPr>
          <p:cNvPr id="527" name="Google Shape;527;p24"/>
          <p:cNvCxnSpPr/>
          <p:nvPr/>
        </p:nvCxnSpPr>
        <p:spPr>
          <a:xfrm>
            <a:off x="7069540" y="1186641"/>
            <a:ext cx="0" cy="3726399"/>
          </a:xfrm>
          <a:prstGeom prst="straightConnector1">
            <a:avLst/>
          </a:prstGeom>
          <a:noFill/>
          <a:ln w="38100" cap="flat" cmpd="sng">
            <a:solidFill>
              <a:schemeClr val="accent1"/>
            </a:solidFill>
            <a:prstDash val="solid"/>
            <a:round/>
            <a:headEnd type="none" w="sm" len="sm"/>
            <a:tailEnd type="none" w="sm" len="sm"/>
          </a:ln>
        </p:spPr>
      </p:cxnSp>
      <p:cxnSp>
        <p:nvCxnSpPr>
          <p:cNvPr id="528" name="Google Shape;528;p24"/>
          <p:cNvCxnSpPr/>
          <p:nvPr/>
        </p:nvCxnSpPr>
        <p:spPr>
          <a:xfrm>
            <a:off x="2986585" y="1186641"/>
            <a:ext cx="0" cy="3726399"/>
          </a:xfrm>
          <a:prstGeom prst="straightConnector1">
            <a:avLst/>
          </a:prstGeom>
          <a:noFill/>
          <a:ln w="38100" cap="flat" cmpd="sng">
            <a:solidFill>
              <a:schemeClr val="accent1"/>
            </a:solidFill>
            <a:prstDash val="solid"/>
            <a:round/>
            <a:headEnd type="none" w="sm" len="sm"/>
            <a:tailEnd type="none" w="sm" len="sm"/>
          </a:ln>
        </p:spPr>
      </p:cxnSp>
      <p:sp>
        <p:nvSpPr>
          <p:cNvPr id="529" name="Google Shape;529;p24"/>
          <p:cNvSpPr txBox="1"/>
          <p:nvPr/>
        </p:nvSpPr>
        <p:spPr>
          <a:xfrm>
            <a:off x="4468016" y="1273080"/>
            <a:ext cx="83869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TEAM</a:t>
            </a:r>
            <a:endParaRPr/>
          </a:p>
        </p:txBody>
      </p:sp>
      <p:sp>
        <p:nvSpPr>
          <p:cNvPr id="530" name="Google Shape;530;p24"/>
          <p:cNvSpPr txBox="1"/>
          <p:nvPr/>
        </p:nvSpPr>
        <p:spPr>
          <a:xfrm>
            <a:off x="8517635" y="1273080"/>
            <a:ext cx="85151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KOBE</a:t>
            </a:r>
            <a:endParaRPr/>
          </a:p>
        </p:txBody>
      </p:sp>
      <p:sp>
        <p:nvSpPr>
          <p:cNvPr id="531" name="Google Shape;531;p24"/>
          <p:cNvSpPr txBox="1"/>
          <p:nvPr/>
        </p:nvSpPr>
        <p:spPr>
          <a:xfrm>
            <a:off x="1294885" y="1252604"/>
            <a:ext cx="131318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GENERAL</a:t>
            </a:r>
            <a:endParaRPr/>
          </a:p>
        </p:txBody>
      </p:sp>
      <p:sp>
        <p:nvSpPr>
          <p:cNvPr id="532" name="Google Shape;532;p24"/>
          <p:cNvSpPr/>
          <p:nvPr/>
        </p:nvSpPr>
        <p:spPr>
          <a:xfrm>
            <a:off x="5659273" y="1555845"/>
            <a:ext cx="400330"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3" name="Google Shape;533;p24"/>
          <p:cNvSpPr/>
          <p:nvPr/>
        </p:nvSpPr>
        <p:spPr>
          <a:xfrm>
            <a:off x="1385210" y="1603614"/>
            <a:ext cx="400330"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4" name="Google Shape;534;p24"/>
          <p:cNvSpPr/>
          <p:nvPr/>
        </p:nvSpPr>
        <p:spPr>
          <a:xfrm>
            <a:off x="2795477" y="1555845"/>
            <a:ext cx="189036"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35" name="Google Shape;535;p24"/>
          <p:cNvSpPr/>
          <p:nvPr/>
        </p:nvSpPr>
        <p:spPr>
          <a:xfrm>
            <a:off x="10354128" y="1594512"/>
            <a:ext cx="189036" cy="2870579"/>
          </a:xfrm>
          <a:prstGeom prst="rect">
            <a:avLst/>
          </a:prstGeom>
          <a:solidFill>
            <a:srgbClr val="B31166">
              <a:alpha val="254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 name="Slide Number Placeholder 1">
            <a:extLst>
              <a:ext uri="{FF2B5EF4-FFF2-40B4-BE49-F238E27FC236}">
                <a16:creationId xmlns:a16="http://schemas.microsoft.com/office/drawing/2014/main" id="{4D8ECA0D-2C1E-4F84-844A-029672123454}"/>
              </a:ext>
            </a:extLst>
          </p:cNvPr>
          <p:cNvSpPr>
            <a:spLocks noGrp="1"/>
          </p:cNvSpPr>
          <p:nvPr>
            <p:ph type="sldNum" sz="quarter" idx="12"/>
          </p:nvPr>
        </p:nvSpPr>
        <p:spPr/>
        <p:txBody>
          <a:bodyPr/>
          <a:lstStyle/>
          <a:p>
            <a:fld id="{6D22F896-40B5-4ADD-8801-0D06FADFA095}" type="slidenum">
              <a:rPr lang="en-US" smtClean="0"/>
              <a:t>25</a:t>
            </a:fld>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25"/>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41" name="Google Shape;541;p25"/>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42" name="Google Shape;542;p25"/>
          <p:cNvSpPr/>
          <p:nvPr/>
        </p:nvSpPr>
        <p:spPr>
          <a:xfrm>
            <a:off x="666464" y="1273080"/>
            <a:ext cx="3104867" cy="132343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Kobe appears to have a stronger offensive win shares rate than defensive win shares rate.</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543" name="Google Shape;543;p25"/>
          <p:cNvPicPr preferRelativeResize="0"/>
          <p:nvPr/>
        </p:nvPicPr>
        <p:blipFill rotWithShape="1">
          <a:blip r:embed="rId3">
            <a:alphaModFix/>
          </a:blip>
          <a:srcRect/>
          <a:stretch/>
        </p:blipFill>
        <p:spPr>
          <a:xfrm>
            <a:off x="761199" y="2318941"/>
            <a:ext cx="2110494" cy="1981643"/>
          </a:xfrm>
          <a:prstGeom prst="rect">
            <a:avLst/>
          </a:prstGeom>
          <a:noFill/>
          <a:ln>
            <a:noFill/>
          </a:ln>
        </p:spPr>
      </p:pic>
      <p:pic>
        <p:nvPicPr>
          <p:cNvPr id="544" name="Google Shape;544;p25"/>
          <p:cNvPicPr preferRelativeResize="0"/>
          <p:nvPr/>
        </p:nvPicPr>
        <p:blipFill rotWithShape="1">
          <a:blip r:embed="rId4">
            <a:alphaModFix/>
          </a:blip>
          <a:srcRect/>
          <a:stretch/>
        </p:blipFill>
        <p:spPr>
          <a:xfrm>
            <a:off x="761199" y="4300584"/>
            <a:ext cx="2110494" cy="1975782"/>
          </a:xfrm>
          <a:prstGeom prst="rect">
            <a:avLst/>
          </a:prstGeom>
          <a:noFill/>
          <a:ln>
            <a:noFill/>
          </a:ln>
        </p:spPr>
      </p:pic>
      <p:sp>
        <p:nvSpPr>
          <p:cNvPr id="545" name="Google Shape;545;p25"/>
          <p:cNvSpPr/>
          <p:nvPr/>
        </p:nvSpPr>
        <p:spPr>
          <a:xfrm>
            <a:off x="3940062" y="1223005"/>
            <a:ext cx="3104867" cy="132343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Arial"/>
                <a:ea typeface="Arial"/>
                <a:cs typeface="Arial"/>
                <a:sym typeface="Arial"/>
              </a:rPr>
              <a:t>Operating income centralizes between $0 to $50M during most years except for four high years.</a:t>
            </a:r>
            <a:endParaRPr/>
          </a:p>
          <a:p>
            <a:pPr marL="0" marR="0" lvl="0" indent="0" algn="just" rtl="0">
              <a:spcBef>
                <a:spcPts val="0"/>
              </a:spcBef>
              <a:spcAft>
                <a:spcPts val="0"/>
              </a:spcAft>
              <a:buNone/>
            </a:pPr>
            <a:endParaRPr sz="1600">
              <a:solidFill>
                <a:schemeClr val="lt1"/>
              </a:solidFill>
              <a:latin typeface="Arial"/>
              <a:ea typeface="Arial"/>
              <a:cs typeface="Arial"/>
              <a:sym typeface="Arial"/>
            </a:endParaRPr>
          </a:p>
        </p:txBody>
      </p:sp>
      <p:pic>
        <p:nvPicPr>
          <p:cNvPr id="546" name="Google Shape;546;p25"/>
          <p:cNvPicPr preferRelativeResize="0"/>
          <p:nvPr/>
        </p:nvPicPr>
        <p:blipFill rotWithShape="1">
          <a:blip r:embed="rId5">
            <a:alphaModFix/>
          </a:blip>
          <a:srcRect/>
          <a:stretch/>
        </p:blipFill>
        <p:spPr>
          <a:xfrm>
            <a:off x="3994654" y="2546444"/>
            <a:ext cx="2918344" cy="2658935"/>
          </a:xfrm>
          <a:prstGeom prst="rect">
            <a:avLst/>
          </a:prstGeom>
          <a:noFill/>
          <a:ln>
            <a:noFill/>
          </a:ln>
        </p:spPr>
      </p:pic>
      <p:sp>
        <p:nvSpPr>
          <p:cNvPr id="547" name="Google Shape;547;p25"/>
          <p:cNvSpPr/>
          <p:nvPr/>
        </p:nvSpPr>
        <p:spPr>
          <a:xfrm>
            <a:off x="7283357" y="1273080"/>
            <a:ext cx="4147443" cy="107721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dirty="0">
                <a:solidFill>
                  <a:schemeClr val="lt1"/>
                </a:solidFill>
                <a:latin typeface="Arial"/>
                <a:ea typeface="Arial"/>
                <a:cs typeface="Arial"/>
                <a:sym typeface="Arial"/>
              </a:rPr>
              <a:t>Team personal fouls and turnovers are negatively skewed, more so than their opponents.</a:t>
            </a:r>
            <a:endParaRPr dirty="0"/>
          </a:p>
          <a:p>
            <a:pPr marL="0" marR="0" lvl="0" indent="0" algn="just" rtl="0">
              <a:spcBef>
                <a:spcPts val="0"/>
              </a:spcBef>
              <a:spcAft>
                <a:spcPts val="0"/>
              </a:spcAft>
              <a:buNone/>
            </a:pPr>
            <a:endParaRPr sz="1600" dirty="0">
              <a:solidFill>
                <a:schemeClr val="lt1"/>
              </a:solidFill>
              <a:latin typeface="Arial"/>
              <a:ea typeface="Arial"/>
              <a:cs typeface="Arial"/>
              <a:sym typeface="Arial"/>
            </a:endParaRPr>
          </a:p>
        </p:txBody>
      </p:sp>
      <p:pic>
        <p:nvPicPr>
          <p:cNvPr id="548" name="Google Shape;548;p25"/>
          <p:cNvPicPr preferRelativeResize="0"/>
          <p:nvPr/>
        </p:nvPicPr>
        <p:blipFill rotWithShape="1">
          <a:blip r:embed="rId6">
            <a:alphaModFix/>
          </a:blip>
          <a:srcRect/>
          <a:stretch/>
        </p:blipFill>
        <p:spPr>
          <a:xfrm>
            <a:off x="7341563" y="2428194"/>
            <a:ext cx="2049031" cy="3744780"/>
          </a:xfrm>
          <a:prstGeom prst="rect">
            <a:avLst/>
          </a:prstGeom>
          <a:noFill/>
          <a:ln>
            <a:noFill/>
          </a:ln>
        </p:spPr>
      </p:pic>
      <p:cxnSp>
        <p:nvCxnSpPr>
          <p:cNvPr id="549" name="Google Shape;549;p25"/>
          <p:cNvCxnSpPr/>
          <p:nvPr/>
        </p:nvCxnSpPr>
        <p:spPr>
          <a:xfrm>
            <a:off x="7151426" y="143642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cxnSp>
        <p:nvCxnSpPr>
          <p:cNvPr id="550" name="Google Shape;550;p25"/>
          <p:cNvCxnSpPr/>
          <p:nvPr/>
        </p:nvCxnSpPr>
        <p:spPr>
          <a:xfrm>
            <a:off x="3825922" y="143642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551" name="Google Shape;551;p25"/>
          <p:cNvPicPr preferRelativeResize="0"/>
          <p:nvPr/>
        </p:nvPicPr>
        <p:blipFill rotWithShape="1">
          <a:blip r:embed="rId7">
            <a:alphaModFix/>
          </a:blip>
          <a:srcRect/>
          <a:stretch/>
        </p:blipFill>
        <p:spPr>
          <a:xfrm>
            <a:off x="9357078" y="2428194"/>
            <a:ext cx="2029841" cy="1872390"/>
          </a:xfrm>
          <a:prstGeom prst="rect">
            <a:avLst/>
          </a:prstGeom>
          <a:noFill/>
          <a:ln>
            <a:noFill/>
          </a:ln>
        </p:spPr>
      </p:pic>
      <p:pic>
        <p:nvPicPr>
          <p:cNvPr id="552" name="Google Shape;552;p25"/>
          <p:cNvPicPr preferRelativeResize="0"/>
          <p:nvPr/>
        </p:nvPicPr>
        <p:blipFill rotWithShape="1">
          <a:blip r:embed="rId8">
            <a:alphaModFix/>
          </a:blip>
          <a:srcRect/>
          <a:stretch/>
        </p:blipFill>
        <p:spPr>
          <a:xfrm>
            <a:off x="9367627" y="4281440"/>
            <a:ext cx="2029841" cy="1896242"/>
          </a:xfrm>
          <a:prstGeom prst="rect">
            <a:avLst/>
          </a:prstGeom>
          <a:noFill/>
          <a:ln>
            <a:noFill/>
          </a:ln>
        </p:spPr>
      </p:pic>
      <p:sp>
        <p:nvSpPr>
          <p:cNvPr id="2" name="Slide Number Placeholder 1">
            <a:extLst>
              <a:ext uri="{FF2B5EF4-FFF2-40B4-BE49-F238E27FC236}">
                <a16:creationId xmlns:a16="http://schemas.microsoft.com/office/drawing/2014/main" id="{09408249-3250-4789-BC32-FA50DBCB310E}"/>
              </a:ext>
            </a:extLst>
          </p:cNvPr>
          <p:cNvSpPr>
            <a:spLocks noGrp="1"/>
          </p:cNvSpPr>
          <p:nvPr>
            <p:ph type="sldNum" sz="quarter" idx="12"/>
          </p:nvPr>
        </p:nvSpPr>
        <p:spPr/>
        <p:txBody>
          <a:bodyPr/>
          <a:lstStyle/>
          <a:p>
            <a:fld id="{6D22F896-40B5-4ADD-8801-0D06FADFA095}" type="slidenum">
              <a:rPr lang="en-US" smtClean="0"/>
              <a:t>26</a:t>
            </a:fld>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g717693dd40_0_1"/>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58" name="Google Shape;558;g717693dd40_0_1"/>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559" name="Google Shape;559;g717693dd40_0_1"/>
          <p:cNvSpPr/>
          <p:nvPr/>
        </p:nvSpPr>
        <p:spPr>
          <a:xfrm>
            <a:off x="7821418" y="1436852"/>
            <a:ext cx="3451500" cy="4524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dirty="0">
                <a:solidFill>
                  <a:schemeClr val="lt1"/>
                </a:solidFill>
              </a:rPr>
              <a:t>Average attendance totals appear to be relatively flat throughout much of Kobe’s career.</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Franchise value increases steadily from 1996, with an expon</a:t>
            </a:r>
            <a:r>
              <a:rPr lang="en-US" sz="1800" dirty="0">
                <a:solidFill>
                  <a:schemeClr val="lt1"/>
                </a:solidFill>
              </a:rPr>
              <a:t>ential increase starting in 2009.</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rPr>
              <a:t>Franchise value appears unaffected by changes in attendance, wins, etc.</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rPr>
              <a:t>Attendance appears to fluctuate most at the end of Kobe’ career.</a:t>
            </a:r>
            <a:endParaRPr sz="1800" dirty="0">
              <a:solidFill>
                <a:schemeClr val="lt1"/>
              </a:solidFill>
            </a:endParaRPr>
          </a:p>
        </p:txBody>
      </p:sp>
      <p:cxnSp>
        <p:nvCxnSpPr>
          <p:cNvPr id="560" name="Google Shape;560;g717693dd40_0_1"/>
          <p:cNvCxnSpPr/>
          <p:nvPr/>
        </p:nvCxnSpPr>
        <p:spPr>
          <a:xfrm>
            <a:off x="7597253" y="1515371"/>
            <a:ext cx="0" cy="4503900"/>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10"/>
              </a:srgbClr>
            </a:outerShdw>
          </a:effectLst>
        </p:spPr>
      </p:cxnSp>
      <p:pic>
        <p:nvPicPr>
          <p:cNvPr id="561" name="Google Shape;561;g717693dd40_0_1"/>
          <p:cNvPicPr preferRelativeResize="0"/>
          <p:nvPr/>
        </p:nvPicPr>
        <p:blipFill>
          <a:blip r:embed="rId3">
            <a:alphaModFix/>
          </a:blip>
          <a:stretch>
            <a:fillRect/>
          </a:stretch>
        </p:blipFill>
        <p:spPr>
          <a:xfrm>
            <a:off x="830450" y="1622575"/>
            <a:ext cx="6542624" cy="4152850"/>
          </a:xfrm>
          <a:prstGeom prst="rect">
            <a:avLst/>
          </a:prstGeom>
          <a:noFill/>
          <a:ln>
            <a:noFill/>
          </a:ln>
        </p:spPr>
      </p:pic>
      <p:cxnSp>
        <p:nvCxnSpPr>
          <p:cNvPr id="562" name="Google Shape;562;g717693dd40_0_1"/>
          <p:cNvCxnSpPr/>
          <p:nvPr/>
        </p:nvCxnSpPr>
        <p:spPr>
          <a:xfrm>
            <a:off x="2077150" y="2797675"/>
            <a:ext cx="0" cy="610800"/>
          </a:xfrm>
          <a:prstGeom prst="straightConnector1">
            <a:avLst/>
          </a:prstGeom>
          <a:noFill/>
          <a:ln w="9525" cap="rnd" cmpd="sng">
            <a:solidFill>
              <a:schemeClr val="dk1"/>
            </a:solidFill>
            <a:prstDash val="solid"/>
            <a:round/>
            <a:headEnd type="none" w="sm" len="sm"/>
            <a:tailEnd type="triangle" w="med" len="med"/>
          </a:ln>
        </p:spPr>
      </p:cxnSp>
      <p:sp>
        <p:nvSpPr>
          <p:cNvPr id="563" name="Google Shape;563;g717693dd40_0_1"/>
          <p:cNvSpPr txBox="1"/>
          <p:nvPr/>
        </p:nvSpPr>
        <p:spPr>
          <a:xfrm>
            <a:off x="1265050" y="2481775"/>
            <a:ext cx="1624200" cy="315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Staples Center opened in 1999 with a capacity of 19k</a:t>
            </a:r>
            <a:endParaRPr sz="800"/>
          </a:p>
        </p:txBody>
      </p:sp>
      <p:sp>
        <p:nvSpPr>
          <p:cNvPr id="564" name="Google Shape;564;g717693dd40_0_1"/>
          <p:cNvSpPr txBox="1"/>
          <p:nvPr/>
        </p:nvSpPr>
        <p:spPr>
          <a:xfrm>
            <a:off x="4438425" y="4313975"/>
            <a:ext cx="1761900" cy="645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Franchise value begins</a:t>
            </a:r>
            <a:r>
              <a:rPr lang="en-US" sz="800">
                <a:solidFill>
                  <a:schemeClr val="dk1"/>
                </a:solidFill>
              </a:rPr>
              <a:t> exponential increase with new television contract, including broadcasting NBA games in China</a:t>
            </a:r>
            <a:endParaRPr sz="800">
              <a:solidFill>
                <a:schemeClr val="dk1"/>
              </a:solidFill>
            </a:endParaRPr>
          </a:p>
        </p:txBody>
      </p:sp>
      <p:cxnSp>
        <p:nvCxnSpPr>
          <p:cNvPr id="565" name="Google Shape;565;g717693dd40_0_1"/>
          <p:cNvCxnSpPr/>
          <p:nvPr/>
        </p:nvCxnSpPr>
        <p:spPr>
          <a:xfrm rot="10800000">
            <a:off x="5319375" y="3902975"/>
            <a:ext cx="0" cy="411000"/>
          </a:xfrm>
          <a:prstGeom prst="straightConnector1">
            <a:avLst/>
          </a:prstGeom>
          <a:noFill/>
          <a:ln w="9525" cap="rnd" cmpd="sng">
            <a:solidFill>
              <a:schemeClr val="dk1"/>
            </a:solidFill>
            <a:prstDash val="solid"/>
            <a:round/>
            <a:headEnd type="none" w="sm" len="sm"/>
            <a:tailEnd type="triangle" w="med" len="med"/>
          </a:ln>
        </p:spPr>
      </p:cxnSp>
      <p:sp>
        <p:nvSpPr>
          <p:cNvPr id="2" name="Star: 5 Points 1">
            <a:extLst>
              <a:ext uri="{FF2B5EF4-FFF2-40B4-BE49-F238E27FC236}">
                <a16:creationId xmlns:a16="http://schemas.microsoft.com/office/drawing/2014/main" id="{1665D404-86E0-4481-97B3-EF8A7A6A1256}"/>
              </a:ext>
            </a:extLst>
          </p:cNvPr>
          <p:cNvSpPr/>
          <p:nvPr/>
        </p:nvSpPr>
        <p:spPr>
          <a:xfrm>
            <a:off x="2333767" y="5641076"/>
            <a:ext cx="122830" cy="107055"/>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tar: 5 Points 11">
            <a:extLst>
              <a:ext uri="{FF2B5EF4-FFF2-40B4-BE49-F238E27FC236}">
                <a16:creationId xmlns:a16="http://schemas.microsoft.com/office/drawing/2014/main" id="{ABCA0907-5BF0-48D0-8FDF-C16D03C39C4A}"/>
              </a:ext>
            </a:extLst>
          </p:cNvPr>
          <p:cNvSpPr/>
          <p:nvPr/>
        </p:nvSpPr>
        <p:spPr>
          <a:xfrm>
            <a:off x="2668137" y="5638802"/>
            <a:ext cx="122830" cy="107055"/>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tar: 5 Points 12">
            <a:extLst>
              <a:ext uri="{FF2B5EF4-FFF2-40B4-BE49-F238E27FC236}">
                <a16:creationId xmlns:a16="http://schemas.microsoft.com/office/drawing/2014/main" id="{79DBBA3F-2ED8-4DCB-A1C9-17F3D18FF604}"/>
              </a:ext>
            </a:extLst>
          </p:cNvPr>
          <p:cNvSpPr/>
          <p:nvPr/>
        </p:nvSpPr>
        <p:spPr>
          <a:xfrm>
            <a:off x="2993408" y="5645625"/>
            <a:ext cx="122830" cy="107055"/>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tar: 5 Points 13">
            <a:extLst>
              <a:ext uri="{FF2B5EF4-FFF2-40B4-BE49-F238E27FC236}">
                <a16:creationId xmlns:a16="http://schemas.microsoft.com/office/drawing/2014/main" id="{75659DD9-3D32-42F6-B84A-5AB93B26E618}"/>
              </a:ext>
            </a:extLst>
          </p:cNvPr>
          <p:cNvSpPr/>
          <p:nvPr/>
        </p:nvSpPr>
        <p:spPr>
          <a:xfrm>
            <a:off x="5247581" y="5625155"/>
            <a:ext cx="122830" cy="107055"/>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5" name="Star: 5 Points 14">
            <a:extLst>
              <a:ext uri="{FF2B5EF4-FFF2-40B4-BE49-F238E27FC236}">
                <a16:creationId xmlns:a16="http://schemas.microsoft.com/office/drawing/2014/main" id="{A50CFA29-59BA-4EAF-BF18-5899BB99B383}"/>
              </a:ext>
            </a:extLst>
          </p:cNvPr>
          <p:cNvSpPr/>
          <p:nvPr/>
        </p:nvSpPr>
        <p:spPr>
          <a:xfrm>
            <a:off x="5579679" y="5629704"/>
            <a:ext cx="122830" cy="107055"/>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5C4A84F3-9295-47A6-A102-98615B4CEDE9}"/>
              </a:ext>
            </a:extLst>
          </p:cNvPr>
          <p:cNvSpPr>
            <a:spLocks noGrp="1"/>
          </p:cNvSpPr>
          <p:nvPr>
            <p:ph type="sldNum" sz="quarter" idx="12"/>
          </p:nvPr>
        </p:nvSpPr>
        <p:spPr/>
        <p:txBody>
          <a:bodyPr/>
          <a:lstStyle/>
          <a:p>
            <a:fld id="{6D22F896-40B5-4ADD-8801-0D06FADFA095}" type="slidenum">
              <a:rPr lang="en-US" smtClean="0"/>
              <a:t>27</a:t>
            </a:fld>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g717693dd40_0_22"/>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71" name="Google Shape;571;g717693dd40_0_22"/>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572" name="Google Shape;572;g717693dd40_0_22"/>
          <p:cNvSpPr/>
          <p:nvPr/>
        </p:nvSpPr>
        <p:spPr>
          <a:xfrm>
            <a:off x="7821418" y="1436852"/>
            <a:ext cx="3451500" cy="4524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dirty="0">
                <a:solidFill>
                  <a:schemeClr val="lt1"/>
                </a:solidFill>
                <a:latin typeface="Arial"/>
                <a:ea typeface="Arial"/>
                <a:cs typeface="Arial"/>
                <a:sym typeface="Arial"/>
              </a:rPr>
              <a:t>Team wins fell off sharply toward the end of Kobe’s career, more often from his injuries and </a:t>
            </a:r>
            <a:r>
              <a:rPr lang="en-US" sz="1800" dirty="0">
                <a:solidFill>
                  <a:schemeClr val="lt1"/>
                </a:solidFill>
              </a:rPr>
              <a:t>inversion of points</a:t>
            </a:r>
            <a:r>
              <a:rPr lang="en-US" sz="1800" dirty="0">
                <a:solidFill>
                  <a:schemeClr val="lt1"/>
                </a:solidFill>
                <a:latin typeface="Arial"/>
                <a:ea typeface="Arial"/>
                <a:cs typeface="Arial"/>
                <a:sym typeface="Arial"/>
              </a:rPr>
              <a:t>.</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Kobe’s points were inverted from team points in </a:t>
            </a:r>
            <a:r>
              <a:rPr lang="en-US" sz="1800" dirty="0">
                <a:solidFill>
                  <a:schemeClr val="lt1"/>
                </a:solidFill>
              </a:rPr>
              <a:t>most of the final years of his career</a:t>
            </a:r>
            <a:r>
              <a:rPr lang="en-US" sz="1800" dirty="0">
                <a:solidFill>
                  <a:schemeClr val="lt1"/>
                </a:solidFill>
                <a:latin typeface="Arial"/>
                <a:ea typeface="Arial"/>
                <a:cs typeface="Arial"/>
                <a:sym typeface="Arial"/>
              </a:rPr>
              <a:t>.</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rPr>
              <a:t>The first year at the Staples Center showcased a mediocre lack of team wins and the lowest amount of team points throughout all of Kobe’s career.</a:t>
            </a:r>
            <a:endParaRPr dirty="0"/>
          </a:p>
        </p:txBody>
      </p:sp>
      <p:cxnSp>
        <p:nvCxnSpPr>
          <p:cNvPr id="573" name="Google Shape;573;g717693dd40_0_22"/>
          <p:cNvCxnSpPr/>
          <p:nvPr/>
        </p:nvCxnSpPr>
        <p:spPr>
          <a:xfrm>
            <a:off x="7597253" y="1515371"/>
            <a:ext cx="0" cy="4503900"/>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10"/>
              </a:srgbClr>
            </a:outerShdw>
          </a:effectLst>
        </p:spPr>
      </p:cxnSp>
      <p:pic>
        <p:nvPicPr>
          <p:cNvPr id="574" name="Google Shape;574;g717693dd40_0_22"/>
          <p:cNvPicPr preferRelativeResize="0"/>
          <p:nvPr/>
        </p:nvPicPr>
        <p:blipFill>
          <a:blip r:embed="rId3">
            <a:alphaModFix/>
          </a:blip>
          <a:stretch>
            <a:fillRect/>
          </a:stretch>
        </p:blipFill>
        <p:spPr>
          <a:xfrm>
            <a:off x="830450" y="1622587"/>
            <a:ext cx="6542624" cy="4152837"/>
          </a:xfrm>
          <a:prstGeom prst="rect">
            <a:avLst/>
          </a:prstGeom>
          <a:noFill/>
          <a:ln>
            <a:noFill/>
          </a:ln>
        </p:spPr>
      </p:pic>
      <p:cxnSp>
        <p:nvCxnSpPr>
          <p:cNvPr id="575" name="Google Shape;575;g717693dd40_0_22"/>
          <p:cNvCxnSpPr/>
          <p:nvPr/>
        </p:nvCxnSpPr>
        <p:spPr>
          <a:xfrm rot="10800000">
            <a:off x="4033550" y="1921350"/>
            <a:ext cx="412800" cy="0"/>
          </a:xfrm>
          <a:prstGeom prst="straightConnector1">
            <a:avLst/>
          </a:prstGeom>
          <a:noFill/>
          <a:ln w="9525" cap="rnd" cmpd="sng">
            <a:solidFill>
              <a:schemeClr val="dk1"/>
            </a:solidFill>
            <a:prstDash val="solid"/>
            <a:round/>
            <a:headEnd type="none" w="sm" len="sm"/>
            <a:tailEnd type="triangle" w="med" len="med"/>
          </a:ln>
        </p:spPr>
      </p:cxnSp>
      <p:sp>
        <p:nvSpPr>
          <p:cNvPr id="576" name="Google Shape;576;g717693dd40_0_22"/>
          <p:cNvSpPr txBox="1"/>
          <p:nvPr/>
        </p:nvSpPr>
        <p:spPr>
          <a:xfrm>
            <a:off x="4446350" y="1816350"/>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Kobe points</a:t>
            </a:r>
            <a:endParaRPr sz="800"/>
          </a:p>
        </p:txBody>
      </p:sp>
      <p:cxnSp>
        <p:nvCxnSpPr>
          <p:cNvPr id="577" name="Google Shape;577;g717693dd40_0_22"/>
          <p:cNvCxnSpPr/>
          <p:nvPr/>
        </p:nvCxnSpPr>
        <p:spPr>
          <a:xfrm rot="10800000">
            <a:off x="4033550" y="3913025"/>
            <a:ext cx="412800" cy="0"/>
          </a:xfrm>
          <a:prstGeom prst="straightConnector1">
            <a:avLst/>
          </a:prstGeom>
          <a:noFill/>
          <a:ln w="9525" cap="rnd" cmpd="sng">
            <a:solidFill>
              <a:schemeClr val="dk1"/>
            </a:solidFill>
            <a:prstDash val="solid"/>
            <a:round/>
            <a:headEnd type="none" w="sm" len="sm"/>
            <a:tailEnd type="triangle" w="med" len="med"/>
          </a:ln>
        </p:spPr>
      </p:cxnSp>
      <p:sp>
        <p:nvSpPr>
          <p:cNvPr id="578" name="Google Shape;578;g717693dd40_0_22"/>
          <p:cNvSpPr txBox="1"/>
          <p:nvPr/>
        </p:nvSpPr>
        <p:spPr>
          <a:xfrm>
            <a:off x="4446350" y="3808025"/>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rPr>
              <a:t>Win</a:t>
            </a:r>
            <a:r>
              <a:rPr lang="en-US" sz="800">
                <a:solidFill>
                  <a:schemeClr val="dk1"/>
                </a:solidFill>
                <a:latin typeface="Arial"/>
                <a:ea typeface="Arial"/>
                <a:cs typeface="Arial"/>
                <a:sym typeface="Arial"/>
              </a:rPr>
              <a:t> </a:t>
            </a:r>
            <a:r>
              <a:rPr lang="en-US" sz="800">
                <a:solidFill>
                  <a:schemeClr val="dk1"/>
                </a:solidFill>
              </a:rPr>
              <a:t>ratio</a:t>
            </a:r>
            <a:endParaRPr sz="800"/>
          </a:p>
        </p:txBody>
      </p:sp>
      <p:cxnSp>
        <p:nvCxnSpPr>
          <p:cNvPr id="579" name="Google Shape;579;g717693dd40_0_22"/>
          <p:cNvCxnSpPr/>
          <p:nvPr/>
        </p:nvCxnSpPr>
        <p:spPr>
          <a:xfrm>
            <a:off x="6283525" y="2373650"/>
            <a:ext cx="0" cy="213000"/>
          </a:xfrm>
          <a:prstGeom prst="straightConnector1">
            <a:avLst/>
          </a:prstGeom>
          <a:noFill/>
          <a:ln w="9525" cap="rnd" cmpd="sng">
            <a:solidFill>
              <a:schemeClr val="dk1"/>
            </a:solidFill>
            <a:prstDash val="solid"/>
            <a:round/>
            <a:headEnd type="none" w="sm" len="sm"/>
            <a:tailEnd type="triangle" w="med" len="med"/>
          </a:ln>
        </p:spPr>
      </p:cxnSp>
      <p:sp>
        <p:nvSpPr>
          <p:cNvPr id="580" name="Google Shape;580;g717693dd40_0_22"/>
          <p:cNvSpPr txBox="1"/>
          <p:nvPr/>
        </p:nvSpPr>
        <p:spPr>
          <a:xfrm>
            <a:off x="5880475" y="2163650"/>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latin typeface="Arial"/>
                <a:ea typeface="Arial"/>
                <a:cs typeface="Arial"/>
                <a:sym typeface="Arial"/>
              </a:rPr>
              <a:t>Kobe points</a:t>
            </a:r>
            <a:endParaRPr sz="800"/>
          </a:p>
        </p:txBody>
      </p:sp>
      <p:cxnSp>
        <p:nvCxnSpPr>
          <p:cNvPr id="581" name="Google Shape;581;g717693dd40_0_22"/>
          <p:cNvCxnSpPr/>
          <p:nvPr/>
        </p:nvCxnSpPr>
        <p:spPr>
          <a:xfrm rot="10800000">
            <a:off x="6283525" y="4301275"/>
            <a:ext cx="0" cy="204300"/>
          </a:xfrm>
          <a:prstGeom prst="straightConnector1">
            <a:avLst/>
          </a:prstGeom>
          <a:noFill/>
          <a:ln w="9525" cap="rnd" cmpd="sng">
            <a:solidFill>
              <a:schemeClr val="dk1"/>
            </a:solidFill>
            <a:prstDash val="solid"/>
            <a:round/>
            <a:headEnd type="none" w="sm" len="sm"/>
            <a:tailEnd type="triangle" w="med" len="med"/>
          </a:ln>
        </p:spPr>
      </p:cxnSp>
      <p:sp>
        <p:nvSpPr>
          <p:cNvPr id="582" name="Google Shape;582;g717693dd40_0_22"/>
          <p:cNvSpPr txBox="1"/>
          <p:nvPr/>
        </p:nvSpPr>
        <p:spPr>
          <a:xfrm>
            <a:off x="5880475" y="4505575"/>
            <a:ext cx="806100" cy="21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
                <a:solidFill>
                  <a:schemeClr val="dk1"/>
                </a:solidFill>
              </a:rPr>
              <a:t>Team</a:t>
            </a:r>
            <a:r>
              <a:rPr lang="en-US" sz="800">
                <a:solidFill>
                  <a:schemeClr val="dk1"/>
                </a:solidFill>
                <a:latin typeface="Arial"/>
                <a:ea typeface="Arial"/>
                <a:cs typeface="Arial"/>
                <a:sym typeface="Arial"/>
              </a:rPr>
              <a:t> points</a:t>
            </a:r>
            <a:endParaRPr sz="800"/>
          </a:p>
        </p:txBody>
      </p:sp>
      <p:sp>
        <p:nvSpPr>
          <p:cNvPr id="583" name="Google Shape;583;g717693dd40_0_22"/>
          <p:cNvSpPr/>
          <p:nvPr/>
        </p:nvSpPr>
        <p:spPr>
          <a:xfrm>
            <a:off x="2343375"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g717693dd40_0_22"/>
          <p:cNvSpPr/>
          <p:nvPr/>
        </p:nvSpPr>
        <p:spPr>
          <a:xfrm>
            <a:off x="2656400"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g717693dd40_0_22"/>
          <p:cNvSpPr/>
          <p:nvPr/>
        </p:nvSpPr>
        <p:spPr>
          <a:xfrm>
            <a:off x="2969425"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g717693dd40_0_22"/>
          <p:cNvSpPr/>
          <p:nvPr/>
        </p:nvSpPr>
        <p:spPr>
          <a:xfrm>
            <a:off x="5283338"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g717693dd40_0_22"/>
          <p:cNvSpPr/>
          <p:nvPr/>
        </p:nvSpPr>
        <p:spPr>
          <a:xfrm>
            <a:off x="5578850" y="5647000"/>
            <a:ext cx="108000" cy="108000"/>
          </a:xfrm>
          <a:prstGeom prst="diamond">
            <a:avLst/>
          </a:prstGeom>
          <a:solidFill>
            <a:srgbClr val="FFD966"/>
          </a:solidFill>
          <a:ln w="9525" cap="flat" cmpd="sng">
            <a:solidFill>
              <a:srgbClr val="BF9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a:extLst>
              <a:ext uri="{FF2B5EF4-FFF2-40B4-BE49-F238E27FC236}">
                <a16:creationId xmlns:a16="http://schemas.microsoft.com/office/drawing/2014/main" id="{9A26DEF5-5053-4E63-BC83-00C1771AEE45}"/>
              </a:ext>
            </a:extLst>
          </p:cNvPr>
          <p:cNvSpPr>
            <a:spLocks noGrp="1"/>
          </p:cNvSpPr>
          <p:nvPr>
            <p:ph type="sldNum" sz="quarter" idx="12"/>
          </p:nvPr>
        </p:nvSpPr>
        <p:spPr/>
        <p:txBody>
          <a:bodyPr/>
          <a:lstStyle/>
          <a:p>
            <a:fld id="{6D22F896-40B5-4ADD-8801-0D06FADFA095}" type="slidenum">
              <a:rPr lang="en-US" smtClean="0"/>
              <a:t>28</a:t>
            </a:fld>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591"/>
        <p:cNvGrpSpPr/>
        <p:nvPr/>
      </p:nvGrpSpPr>
      <p:grpSpPr>
        <a:xfrm>
          <a:off x="0" y="0"/>
          <a:ext cx="0" cy="0"/>
          <a:chOff x="0" y="0"/>
          <a:chExt cx="0" cy="0"/>
        </a:xfrm>
      </p:grpSpPr>
      <p:sp>
        <p:nvSpPr>
          <p:cNvPr id="592" name="Google Shape;592;p27"/>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593" name="Google Shape;593;p27"/>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594" name="Google Shape;594;p27"/>
          <p:cNvSpPr/>
          <p:nvPr/>
        </p:nvSpPr>
        <p:spPr>
          <a:xfrm>
            <a:off x="6562075" y="1477375"/>
            <a:ext cx="4453800" cy="45036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rPr>
              <a:t>When the Lakers finish as one of the top 4 teams in the NBA </a:t>
            </a:r>
            <a:r>
              <a:rPr lang="en-US" sz="1200">
                <a:solidFill>
                  <a:schemeClr val="lt1"/>
                </a:solidFill>
              </a:rPr>
              <a:t>(finals_ind = 1)</a:t>
            </a:r>
            <a:r>
              <a:rPr lang="en-US" sz="1800">
                <a:solidFill>
                  <a:schemeClr val="lt1"/>
                </a:solidFill>
              </a:rPr>
              <a:t>, some notable differences emerge in team performance.</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rPr>
              <a:t>In years the Lakers finished in the top 4, team points were slightly lower, but steals and rebounds were much improved from other years.</a:t>
            </a:r>
            <a:endParaRPr sz="1800">
              <a:solidFill>
                <a:schemeClr val="lt1"/>
              </a:solidFill>
            </a:endParaRPr>
          </a:p>
          <a:p>
            <a:pPr marL="0" marR="0" lvl="0" indent="0" algn="just" rtl="0">
              <a:spcBef>
                <a:spcPts val="0"/>
              </a:spcBef>
              <a:spcAft>
                <a:spcPts val="0"/>
              </a:spcAft>
              <a:buNone/>
            </a:pPr>
            <a:endParaRPr sz="1800">
              <a:solidFill>
                <a:schemeClr val="lt1"/>
              </a:solidFill>
            </a:endParaRPr>
          </a:p>
          <a:p>
            <a:pPr marL="0" marR="0" lvl="0" indent="0" algn="just" rtl="0">
              <a:spcBef>
                <a:spcPts val="0"/>
              </a:spcBef>
              <a:spcAft>
                <a:spcPts val="0"/>
              </a:spcAft>
              <a:buNone/>
            </a:pPr>
            <a:r>
              <a:rPr lang="en-US" sz="1800">
                <a:solidFill>
                  <a:schemeClr val="lt1"/>
                </a:solidFill>
                <a:latin typeface="Arial"/>
                <a:ea typeface="Arial"/>
                <a:cs typeface="Arial"/>
                <a:sym typeface="Arial"/>
              </a:rPr>
              <a:t>Kobe’s measures are generally more </a:t>
            </a:r>
            <a:r>
              <a:rPr lang="en-US" sz="1800">
                <a:solidFill>
                  <a:schemeClr val="lt1"/>
                </a:solidFill>
              </a:rPr>
              <a:t>susceptible to change. Years in which his ‘Defensive Plus/Minus’ was significantly better signaled a top four team finish</a:t>
            </a:r>
            <a:r>
              <a:rPr lang="en-US" sz="1800">
                <a:solidFill>
                  <a:schemeClr val="lt1"/>
                </a:solidFill>
                <a:latin typeface="Arial"/>
                <a:ea typeface="Arial"/>
                <a:cs typeface="Arial"/>
                <a:sym typeface="Arial"/>
              </a:rPr>
              <a:t>.</a:t>
            </a:r>
            <a:endParaRPr sz="1800">
              <a:solidFill>
                <a:schemeClr val="lt1"/>
              </a:solidFill>
            </a:endParaRPr>
          </a:p>
          <a:p>
            <a:pPr marL="0" marR="0" lvl="0" indent="0" algn="just" rtl="0">
              <a:spcBef>
                <a:spcPts val="0"/>
              </a:spcBef>
              <a:spcAft>
                <a:spcPts val="0"/>
              </a:spcAft>
              <a:buNone/>
            </a:pPr>
            <a:endParaRPr sz="1800">
              <a:solidFill>
                <a:schemeClr val="lt1"/>
              </a:solidFill>
              <a:latin typeface="Arial"/>
              <a:ea typeface="Arial"/>
              <a:cs typeface="Arial"/>
              <a:sym typeface="Arial"/>
            </a:endParaRPr>
          </a:p>
        </p:txBody>
      </p:sp>
      <p:pic>
        <p:nvPicPr>
          <p:cNvPr id="595" name="Google Shape;595;p27"/>
          <p:cNvPicPr preferRelativeResize="0"/>
          <p:nvPr/>
        </p:nvPicPr>
        <p:blipFill rotWithShape="1">
          <a:blip r:embed="rId3">
            <a:alphaModFix/>
          </a:blip>
          <a:srcRect/>
          <a:stretch/>
        </p:blipFill>
        <p:spPr>
          <a:xfrm>
            <a:off x="946251" y="1378423"/>
            <a:ext cx="4176208" cy="4871629"/>
          </a:xfrm>
          <a:prstGeom prst="rect">
            <a:avLst/>
          </a:prstGeom>
          <a:noFill/>
          <a:ln>
            <a:noFill/>
          </a:ln>
        </p:spPr>
      </p:pic>
      <p:cxnSp>
        <p:nvCxnSpPr>
          <p:cNvPr id="596" name="Google Shape;596;p27"/>
          <p:cNvCxnSpPr/>
          <p:nvPr/>
        </p:nvCxnSpPr>
        <p:spPr>
          <a:xfrm>
            <a:off x="5950423" y="1477371"/>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597" name="Google Shape;597;p27"/>
          <p:cNvSpPr txBox="1"/>
          <p:nvPr/>
        </p:nvSpPr>
        <p:spPr>
          <a:xfrm>
            <a:off x="8900125" y="6044950"/>
            <a:ext cx="27678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chemeClr val="lt1"/>
                </a:solidFill>
                <a:latin typeface="Arial"/>
                <a:ea typeface="Arial"/>
                <a:cs typeface="Arial"/>
                <a:sym typeface="Arial"/>
              </a:rPr>
              <a:t>Data Source: Final dataframe – Part 2</a:t>
            </a:r>
            <a:endParaRPr sz="1200"/>
          </a:p>
        </p:txBody>
      </p:sp>
      <p:sp>
        <p:nvSpPr>
          <p:cNvPr id="2" name="Slide Number Placeholder 1">
            <a:extLst>
              <a:ext uri="{FF2B5EF4-FFF2-40B4-BE49-F238E27FC236}">
                <a16:creationId xmlns:a16="http://schemas.microsoft.com/office/drawing/2014/main" id="{64C85837-5785-4C7B-8684-42E72196669D}"/>
              </a:ext>
            </a:extLst>
          </p:cNvPr>
          <p:cNvSpPr>
            <a:spLocks noGrp="1"/>
          </p:cNvSpPr>
          <p:nvPr>
            <p:ph type="sldNum" sz="quarter" idx="12"/>
          </p:nvPr>
        </p:nvSpPr>
        <p:spPr/>
        <p:txBody>
          <a:bodyPr/>
          <a:lstStyle/>
          <a:p>
            <a:fld id="{6D22F896-40B5-4ADD-8801-0D06FADFA095}" type="slidenum">
              <a:rPr lang="en-US" smtClean="0"/>
              <a:t>29</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2" descr="Image result for kobe bryant color"/>
          <p:cNvPicPr preferRelativeResize="0"/>
          <p:nvPr/>
        </p:nvPicPr>
        <p:blipFill rotWithShape="1">
          <a:blip r:embed="rId3">
            <a:alphaModFix/>
          </a:blip>
          <a:srcRect/>
          <a:stretch/>
        </p:blipFill>
        <p:spPr>
          <a:xfrm>
            <a:off x="2341514" y="2315568"/>
            <a:ext cx="7758201" cy="4041249"/>
          </a:xfrm>
          <a:prstGeom prst="rect">
            <a:avLst/>
          </a:prstGeom>
          <a:noFill/>
          <a:ln>
            <a:noFill/>
          </a:ln>
        </p:spPr>
      </p:pic>
      <p:sp>
        <p:nvSpPr>
          <p:cNvPr id="260" name="Google Shape;260;p2"/>
          <p:cNvSpPr txBox="1"/>
          <p:nvPr/>
        </p:nvSpPr>
        <p:spPr>
          <a:xfrm>
            <a:off x="1649756" y="435477"/>
            <a:ext cx="8545121" cy="19389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Kobe Bryant</a:t>
            </a:r>
            <a:endParaRPr/>
          </a:p>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 Shot Prediction and </a:t>
            </a:r>
            <a:endParaRPr/>
          </a:p>
          <a:p>
            <a:pPr marL="0" marR="0" lvl="0" indent="0" algn="ctr" rtl="0">
              <a:spcBef>
                <a:spcPts val="0"/>
              </a:spcBef>
              <a:spcAft>
                <a:spcPts val="0"/>
              </a:spcAft>
              <a:buNone/>
            </a:pPr>
            <a:r>
              <a:rPr lang="en-US" sz="4000" b="1" i="0" u="none" strike="noStrike" cap="none">
                <a:solidFill>
                  <a:schemeClr val="lt1"/>
                </a:solidFill>
                <a:latin typeface="Arial"/>
                <a:ea typeface="Arial"/>
                <a:cs typeface="Arial"/>
                <a:sym typeface="Arial"/>
              </a:rPr>
              <a:t>Financial Impact to Lakers</a:t>
            </a:r>
            <a:endParaRPr/>
          </a:p>
        </p:txBody>
      </p:sp>
      <p:sp>
        <p:nvSpPr>
          <p:cNvPr id="2" name="Slide Number Placeholder 1">
            <a:extLst>
              <a:ext uri="{FF2B5EF4-FFF2-40B4-BE49-F238E27FC236}">
                <a16:creationId xmlns:a16="http://schemas.microsoft.com/office/drawing/2014/main" id="{16CDBCDF-1FEA-4F59-A13E-F0255AC417B5}"/>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28"/>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cxnSp>
        <p:nvCxnSpPr>
          <p:cNvPr id="603" name="Google Shape;603;p28"/>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604" name="Google Shape;604;p28"/>
          <p:cNvSpPr/>
          <p:nvPr/>
        </p:nvSpPr>
        <p:spPr>
          <a:xfrm>
            <a:off x="707500" y="1591097"/>
            <a:ext cx="3258348" cy="470894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rPr>
              <a:t>Kobe’s defensive performance appears to be linearly correlated with better overall team performance </a:t>
            </a:r>
            <a:r>
              <a:rPr lang="en-US" sz="1200" dirty="0">
                <a:solidFill>
                  <a:schemeClr val="lt1"/>
                </a:solidFill>
              </a:rPr>
              <a:t>(as measured by final NBA rank)</a:t>
            </a:r>
            <a:r>
              <a:rPr lang="en-US" sz="1800" dirty="0">
                <a:solidFill>
                  <a:schemeClr val="lt1"/>
                </a:solidFill>
              </a:rPr>
              <a:t>.</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rPr>
              <a:t>The linear relationship is not perfect, but does highlight an overall trend in most years. This measure can be affected by additional support from other star players on the Lakers </a:t>
            </a:r>
            <a:r>
              <a:rPr lang="en-US" sz="1200" dirty="0">
                <a:solidFill>
                  <a:schemeClr val="lt1"/>
                </a:solidFill>
              </a:rPr>
              <a:t>(ex. Shaquille O’Neal)</a:t>
            </a:r>
            <a:endParaRPr sz="1200" dirty="0">
              <a:solidFill>
                <a:schemeClr val="lt1"/>
              </a:solidFill>
            </a:endParaRPr>
          </a:p>
          <a:p>
            <a:pPr marL="0" marR="0" lvl="0" indent="0" algn="just" rtl="0">
              <a:spcBef>
                <a:spcPts val="0"/>
              </a:spcBef>
              <a:spcAft>
                <a:spcPts val="0"/>
              </a:spcAft>
              <a:buNone/>
            </a:pPr>
            <a:endParaRPr sz="1800" dirty="0">
              <a:solidFill>
                <a:schemeClr val="lt1"/>
              </a:solidFill>
              <a:latin typeface="Arial"/>
              <a:ea typeface="Arial"/>
              <a:cs typeface="Arial"/>
              <a:sym typeface="Arial"/>
            </a:endParaRPr>
          </a:p>
        </p:txBody>
      </p:sp>
      <p:cxnSp>
        <p:nvCxnSpPr>
          <p:cNvPr id="605" name="Google Shape;605;p28"/>
          <p:cNvCxnSpPr/>
          <p:nvPr/>
        </p:nvCxnSpPr>
        <p:spPr>
          <a:xfrm>
            <a:off x="4590196" y="159110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606" name="Google Shape;606;p28"/>
          <p:cNvPicPr preferRelativeResize="0"/>
          <p:nvPr/>
        </p:nvPicPr>
        <p:blipFill rotWithShape="1">
          <a:blip r:embed="rId3">
            <a:alphaModFix/>
          </a:blip>
          <a:srcRect/>
          <a:stretch/>
        </p:blipFill>
        <p:spPr>
          <a:xfrm>
            <a:off x="4938051" y="1510352"/>
            <a:ext cx="6457825" cy="4651441"/>
          </a:xfrm>
          <a:prstGeom prst="rect">
            <a:avLst/>
          </a:prstGeom>
          <a:noFill/>
          <a:ln>
            <a:noFill/>
          </a:ln>
        </p:spPr>
      </p:pic>
      <p:cxnSp>
        <p:nvCxnSpPr>
          <p:cNvPr id="607" name="Google Shape;607;p28"/>
          <p:cNvCxnSpPr/>
          <p:nvPr/>
        </p:nvCxnSpPr>
        <p:spPr>
          <a:xfrm>
            <a:off x="10423675" y="4376450"/>
            <a:ext cx="0" cy="318300"/>
          </a:xfrm>
          <a:prstGeom prst="straightConnector1">
            <a:avLst/>
          </a:prstGeom>
          <a:noFill/>
          <a:ln w="9525" cap="rnd" cmpd="sng">
            <a:solidFill>
              <a:schemeClr val="dk1"/>
            </a:solidFill>
            <a:prstDash val="solid"/>
            <a:round/>
            <a:headEnd type="none" w="sm" len="sm"/>
            <a:tailEnd type="triangle" w="med" len="med"/>
          </a:ln>
        </p:spPr>
      </p:cxnSp>
      <p:sp>
        <p:nvSpPr>
          <p:cNvPr id="608" name="Google Shape;608;p28"/>
          <p:cNvSpPr txBox="1"/>
          <p:nvPr/>
        </p:nvSpPr>
        <p:spPr>
          <a:xfrm>
            <a:off x="9976525" y="4104650"/>
            <a:ext cx="894300" cy="271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Top 4 Finish</a:t>
            </a:r>
            <a:endParaRPr sz="1000"/>
          </a:p>
        </p:txBody>
      </p:sp>
      <p:sp>
        <p:nvSpPr>
          <p:cNvPr id="609" name="Google Shape;609;p28"/>
          <p:cNvSpPr/>
          <p:nvPr/>
        </p:nvSpPr>
        <p:spPr>
          <a:xfrm>
            <a:off x="7557275" y="4740425"/>
            <a:ext cx="3313500" cy="697500"/>
          </a:xfrm>
          <a:prstGeom prst="roundRect">
            <a:avLst>
              <a:gd name="adj" fmla="val 16667"/>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0" name="Google Shape;610;p28"/>
          <p:cNvCxnSpPr/>
          <p:nvPr/>
        </p:nvCxnSpPr>
        <p:spPr>
          <a:xfrm>
            <a:off x="6529925" y="2714325"/>
            <a:ext cx="3004500" cy="1734600"/>
          </a:xfrm>
          <a:prstGeom prst="straightConnector1">
            <a:avLst/>
          </a:prstGeom>
          <a:noFill/>
          <a:ln w="9525" cap="flat" cmpd="sng">
            <a:solidFill>
              <a:srgbClr val="980000"/>
            </a:solidFill>
            <a:prstDash val="solid"/>
            <a:round/>
            <a:headEnd type="none" w="med" len="med"/>
            <a:tailEnd type="triangle" w="med" len="med"/>
          </a:ln>
        </p:spPr>
      </p:cxnSp>
      <p:sp>
        <p:nvSpPr>
          <p:cNvPr id="2" name="Slide Number Placeholder 1">
            <a:extLst>
              <a:ext uri="{FF2B5EF4-FFF2-40B4-BE49-F238E27FC236}">
                <a16:creationId xmlns:a16="http://schemas.microsoft.com/office/drawing/2014/main" id="{1CB7CEFD-47FC-4483-B893-A9BAB91A190B}"/>
              </a:ext>
            </a:extLst>
          </p:cNvPr>
          <p:cNvSpPr>
            <a:spLocks noGrp="1"/>
          </p:cNvSpPr>
          <p:nvPr>
            <p:ph type="sldNum" sz="quarter" idx="12"/>
          </p:nvPr>
        </p:nvSpPr>
        <p:spPr/>
        <p:txBody>
          <a:bodyPr/>
          <a:lstStyle/>
          <a:p>
            <a:fld id="{6D22F896-40B5-4ADD-8801-0D06FADFA095}" type="slidenum">
              <a:rPr lang="en-US" smtClean="0"/>
              <a:t>30</a:t>
            </a:fld>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30"/>
          <p:cNvSpPr txBox="1"/>
          <p:nvPr/>
        </p:nvSpPr>
        <p:spPr>
          <a:xfrm>
            <a:off x="571330" y="433546"/>
            <a:ext cx="6720109"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Model – OLS Regression – Part 2</a:t>
            </a:r>
            <a:endParaRPr/>
          </a:p>
        </p:txBody>
      </p:sp>
      <p:cxnSp>
        <p:nvCxnSpPr>
          <p:cNvPr id="616" name="Google Shape;616;p30"/>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cxnSp>
        <p:nvCxnSpPr>
          <p:cNvPr id="617" name="Google Shape;617;p30"/>
          <p:cNvCxnSpPr/>
          <p:nvPr/>
        </p:nvCxnSpPr>
        <p:spPr>
          <a:xfrm>
            <a:off x="4908644" y="1407994"/>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pic>
        <p:nvPicPr>
          <p:cNvPr id="618" name="Google Shape;618;p30"/>
          <p:cNvPicPr preferRelativeResize="0"/>
          <p:nvPr/>
        </p:nvPicPr>
        <p:blipFill rotWithShape="1">
          <a:blip r:embed="rId3">
            <a:alphaModFix/>
          </a:blip>
          <a:srcRect/>
          <a:stretch/>
        </p:blipFill>
        <p:spPr>
          <a:xfrm>
            <a:off x="627232" y="1267310"/>
            <a:ext cx="3845128" cy="1173434"/>
          </a:xfrm>
          <a:prstGeom prst="rect">
            <a:avLst/>
          </a:prstGeom>
          <a:noFill/>
          <a:ln>
            <a:noFill/>
          </a:ln>
        </p:spPr>
      </p:pic>
      <p:pic>
        <p:nvPicPr>
          <p:cNvPr id="619" name="Google Shape;619;p30"/>
          <p:cNvPicPr preferRelativeResize="0"/>
          <p:nvPr/>
        </p:nvPicPr>
        <p:blipFill rotWithShape="1">
          <a:blip r:embed="rId4">
            <a:alphaModFix/>
          </a:blip>
          <a:srcRect/>
          <a:stretch/>
        </p:blipFill>
        <p:spPr>
          <a:xfrm>
            <a:off x="571330" y="3264215"/>
            <a:ext cx="3936980" cy="2448085"/>
          </a:xfrm>
          <a:prstGeom prst="rect">
            <a:avLst/>
          </a:prstGeom>
          <a:noFill/>
          <a:ln>
            <a:noFill/>
          </a:ln>
        </p:spPr>
      </p:pic>
      <p:sp>
        <p:nvSpPr>
          <p:cNvPr id="620" name="Google Shape;620;p30"/>
          <p:cNvSpPr txBox="1"/>
          <p:nvPr/>
        </p:nvSpPr>
        <p:spPr>
          <a:xfrm>
            <a:off x="503090" y="2894882"/>
            <a:ext cx="1130181"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Arial"/>
                <a:ea typeface="Arial"/>
                <a:cs typeface="Arial"/>
                <a:sym typeface="Arial"/>
              </a:rPr>
              <a:t>Version 1.4:</a:t>
            </a:r>
            <a:endParaRPr/>
          </a:p>
        </p:txBody>
      </p:sp>
      <p:sp>
        <p:nvSpPr>
          <p:cNvPr id="621" name="Google Shape;621;p30"/>
          <p:cNvSpPr/>
          <p:nvPr/>
        </p:nvSpPr>
        <p:spPr>
          <a:xfrm>
            <a:off x="5118787" y="3543499"/>
            <a:ext cx="5986909" cy="280076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dirty="0">
                <a:solidFill>
                  <a:schemeClr val="lt1"/>
                </a:solidFill>
                <a:latin typeface="Arial"/>
                <a:ea typeface="Arial"/>
                <a:cs typeface="Arial"/>
                <a:sym typeface="Arial"/>
              </a:rPr>
              <a:t>Linear relationship exists between Kobe’s and the Lakers performance and the final NBA ranking. </a:t>
            </a:r>
            <a:endParaRPr dirty="0"/>
          </a:p>
          <a:p>
            <a:pPr marL="0" marR="0" lvl="0" indent="0" algn="just" rtl="0">
              <a:spcBef>
                <a:spcPts val="0"/>
              </a:spcBef>
              <a:spcAft>
                <a:spcPts val="0"/>
              </a:spcAft>
              <a:buNone/>
            </a:pPr>
            <a:endParaRPr sz="1600" dirty="0">
              <a:solidFill>
                <a:schemeClr val="lt1"/>
              </a:solidFill>
              <a:latin typeface="Arial"/>
              <a:ea typeface="Arial"/>
              <a:cs typeface="Arial"/>
              <a:sym typeface="Arial"/>
            </a:endParaRPr>
          </a:p>
          <a:p>
            <a:pPr marL="0" marR="0" lvl="0" indent="0" algn="just" rtl="0">
              <a:spcBef>
                <a:spcPts val="0"/>
              </a:spcBef>
              <a:spcAft>
                <a:spcPts val="0"/>
              </a:spcAft>
              <a:buNone/>
            </a:pPr>
            <a:r>
              <a:rPr lang="en-US" sz="1600" dirty="0">
                <a:solidFill>
                  <a:schemeClr val="lt1"/>
                </a:solidFill>
                <a:latin typeface="Arial"/>
                <a:ea typeface="Arial"/>
                <a:cs typeface="Arial"/>
                <a:sym typeface="Arial"/>
              </a:rPr>
              <a:t>Team Free Throw Attempts and Kobe’s Defensive Plus or Minus Ratio are the strongest predictors.</a:t>
            </a:r>
            <a:endParaRPr dirty="0"/>
          </a:p>
          <a:p>
            <a:pPr marL="0" marR="0" lvl="0" indent="0" algn="just" rtl="0">
              <a:spcBef>
                <a:spcPts val="0"/>
              </a:spcBef>
              <a:spcAft>
                <a:spcPts val="0"/>
              </a:spcAft>
              <a:buNone/>
            </a:pPr>
            <a:endParaRPr sz="1600" dirty="0">
              <a:solidFill>
                <a:schemeClr val="lt1"/>
              </a:solidFill>
              <a:latin typeface="Arial"/>
              <a:ea typeface="Arial"/>
              <a:cs typeface="Arial"/>
              <a:sym typeface="Arial"/>
            </a:endParaRPr>
          </a:p>
          <a:p>
            <a:pPr marL="0" marR="0" lvl="0" indent="0" algn="just" rtl="0">
              <a:spcBef>
                <a:spcPts val="0"/>
              </a:spcBef>
              <a:spcAft>
                <a:spcPts val="0"/>
              </a:spcAft>
              <a:buNone/>
            </a:pPr>
            <a:r>
              <a:rPr lang="en-US" sz="1600" dirty="0">
                <a:solidFill>
                  <a:schemeClr val="lt1"/>
                </a:solidFill>
                <a:latin typeface="Arial"/>
                <a:ea typeface="Arial"/>
                <a:cs typeface="Arial"/>
                <a:sym typeface="Arial"/>
              </a:rPr>
              <a:t>Model underpredicts by approximately half of a std dev.</a:t>
            </a:r>
            <a:endParaRPr dirty="0"/>
          </a:p>
          <a:p>
            <a:pPr marL="0" marR="0" lvl="0" indent="0" algn="just" rtl="0">
              <a:spcBef>
                <a:spcPts val="0"/>
              </a:spcBef>
              <a:spcAft>
                <a:spcPts val="0"/>
              </a:spcAft>
              <a:buNone/>
            </a:pPr>
            <a:endParaRPr sz="1600" dirty="0">
              <a:solidFill>
                <a:schemeClr val="lt1"/>
              </a:solidFill>
              <a:latin typeface="Arial"/>
              <a:ea typeface="Arial"/>
              <a:cs typeface="Arial"/>
              <a:sym typeface="Arial"/>
            </a:endParaRPr>
          </a:p>
          <a:p>
            <a:pPr marL="0" marR="0" lvl="0" indent="0" algn="just" rtl="0">
              <a:spcBef>
                <a:spcPts val="0"/>
              </a:spcBef>
              <a:spcAft>
                <a:spcPts val="0"/>
              </a:spcAft>
              <a:buNone/>
            </a:pPr>
            <a:r>
              <a:rPr lang="en-US" sz="1600" dirty="0">
                <a:solidFill>
                  <a:schemeClr val="lt1"/>
                </a:solidFill>
                <a:latin typeface="Arial"/>
                <a:ea typeface="Arial"/>
                <a:cs typeface="Arial"/>
                <a:sym typeface="Arial"/>
              </a:rPr>
              <a:t>RMSE is bimodal with a higher propensity to predict a slightly better than actual rank.</a:t>
            </a:r>
            <a:endParaRPr dirty="0"/>
          </a:p>
          <a:p>
            <a:pPr marL="0" marR="0" lvl="0" indent="0" algn="just" rtl="0">
              <a:spcBef>
                <a:spcPts val="0"/>
              </a:spcBef>
              <a:spcAft>
                <a:spcPts val="0"/>
              </a:spcAft>
              <a:buNone/>
            </a:pPr>
            <a:endParaRPr sz="1600" dirty="0">
              <a:solidFill>
                <a:schemeClr val="lt1"/>
              </a:solidFill>
              <a:latin typeface="Arial"/>
              <a:ea typeface="Arial"/>
              <a:cs typeface="Arial"/>
              <a:sym typeface="Arial"/>
            </a:endParaRPr>
          </a:p>
        </p:txBody>
      </p:sp>
      <p:pic>
        <p:nvPicPr>
          <p:cNvPr id="622" name="Google Shape;622;p30"/>
          <p:cNvPicPr preferRelativeResize="0"/>
          <p:nvPr/>
        </p:nvPicPr>
        <p:blipFill rotWithShape="1">
          <a:blip r:embed="rId5">
            <a:alphaModFix/>
          </a:blip>
          <a:srcRect/>
          <a:stretch/>
        </p:blipFill>
        <p:spPr>
          <a:xfrm>
            <a:off x="5118787" y="1309225"/>
            <a:ext cx="2892449" cy="2053307"/>
          </a:xfrm>
          <a:prstGeom prst="rect">
            <a:avLst/>
          </a:prstGeom>
          <a:noFill/>
          <a:ln>
            <a:noFill/>
          </a:ln>
        </p:spPr>
      </p:pic>
      <p:pic>
        <p:nvPicPr>
          <p:cNvPr id="623" name="Google Shape;623;p30"/>
          <p:cNvPicPr preferRelativeResize="0"/>
          <p:nvPr/>
        </p:nvPicPr>
        <p:blipFill rotWithShape="1">
          <a:blip r:embed="rId6">
            <a:alphaModFix/>
          </a:blip>
          <a:srcRect/>
          <a:stretch/>
        </p:blipFill>
        <p:spPr>
          <a:xfrm>
            <a:off x="8385222" y="1309225"/>
            <a:ext cx="2892441" cy="2070750"/>
          </a:xfrm>
          <a:prstGeom prst="rect">
            <a:avLst/>
          </a:prstGeom>
          <a:noFill/>
          <a:ln>
            <a:noFill/>
          </a:ln>
        </p:spPr>
      </p:pic>
      <p:sp>
        <p:nvSpPr>
          <p:cNvPr id="2" name="Slide Number Placeholder 1">
            <a:extLst>
              <a:ext uri="{FF2B5EF4-FFF2-40B4-BE49-F238E27FC236}">
                <a16:creationId xmlns:a16="http://schemas.microsoft.com/office/drawing/2014/main" id="{4485BD54-FE82-4DDA-86F7-4A054BAE3D48}"/>
              </a:ext>
            </a:extLst>
          </p:cNvPr>
          <p:cNvSpPr>
            <a:spLocks noGrp="1"/>
          </p:cNvSpPr>
          <p:nvPr>
            <p:ph type="sldNum" sz="quarter" idx="12"/>
          </p:nvPr>
        </p:nvSpPr>
        <p:spPr/>
        <p:txBody>
          <a:bodyPr/>
          <a:lstStyle/>
          <a:p>
            <a:fld id="{6D22F896-40B5-4ADD-8801-0D06FADFA095}" type="slidenum">
              <a:rPr lang="en-US" smtClean="0"/>
              <a:t>31</a:t>
            </a:fld>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g717693dd40_0_58"/>
          <p:cNvSpPr txBox="1"/>
          <p:nvPr/>
        </p:nvSpPr>
        <p:spPr>
          <a:xfrm>
            <a:off x="571330" y="433546"/>
            <a:ext cx="59907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1">
                <a:solidFill>
                  <a:schemeClr val="lt1"/>
                </a:solidFill>
              </a:rPr>
              <a:t>Time Series</a:t>
            </a:r>
            <a:r>
              <a:rPr lang="en-US" sz="3200" b="1">
                <a:solidFill>
                  <a:schemeClr val="lt1"/>
                </a:solidFill>
                <a:latin typeface="Arial"/>
                <a:ea typeface="Arial"/>
                <a:cs typeface="Arial"/>
                <a:sym typeface="Arial"/>
              </a:rPr>
              <a:t> – Part 2</a:t>
            </a:r>
            <a:endParaRPr/>
          </a:p>
        </p:txBody>
      </p:sp>
      <p:cxnSp>
        <p:nvCxnSpPr>
          <p:cNvPr id="629" name="Google Shape;629;g717693dd40_0_58"/>
          <p:cNvCxnSpPr/>
          <p:nvPr/>
        </p:nvCxnSpPr>
        <p:spPr>
          <a:xfrm>
            <a:off x="666464" y="1145700"/>
            <a:ext cx="9241800" cy="0"/>
          </a:xfrm>
          <a:prstGeom prst="straightConnector1">
            <a:avLst/>
          </a:prstGeom>
          <a:noFill/>
          <a:ln w="57150" cap="flat" cmpd="sng">
            <a:solidFill>
              <a:schemeClr val="lt1"/>
            </a:solidFill>
            <a:prstDash val="solid"/>
            <a:round/>
            <a:headEnd type="none" w="sm" len="sm"/>
            <a:tailEnd type="none" w="sm" len="sm"/>
          </a:ln>
        </p:spPr>
      </p:cxnSp>
      <p:sp>
        <p:nvSpPr>
          <p:cNvPr id="630" name="Google Shape;630;g717693dd40_0_58"/>
          <p:cNvSpPr/>
          <p:nvPr/>
        </p:nvSpPr>
        <p:spPr>
          <a:xfrm>
            <a:off x="709750" y="1273150"/>
            <a:ext cx="10283400" cy="23232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dirty="0">
                <a:solidFill>
                  <a:schemeClr val="lt1"/>
                </a:solidFill>
              </a:rPr>
              <a:t>Prior to the opening of the Staples Center, the Lakers could have experienced a variety of attendance results. The time series was not stationary, even after log transformation.</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lvl="0" indent="0" algn="just" rtl="0">
              <a:spcBef>
                <a:spcPts val="0"/>
              </a:spcBef>
              <a:spcAft>
                <a:spcPts val="0"/>
              </a:spcAft>
              <a:buClr>
                <a:schemeClr val="dk1"/>
              </a:buClr>
              <a:buFont typeface="Arial"/>
              <a:buNone/>
            </a:pPr>
            <a:r>
              <a:rPr lang="en-US" sz="1800" dirty="0">
                <a:solidFill>
                  <a:schemeClr val="lt1"/>
                </a:solidFill>
              </a:rPr>
              <a:t>As shown below, four periods of attendance change occurred from 1970 through 1993. If included the opening of the Staples Center, in 1999, would have been noted as a significant change.</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r>
              <a:rPr lang="en-US" sz="1800" dirty="0">
                <a:solidFill>
                  <a:schemeClr val="lt1"/>
                </a:solidFill>
              </a:rPr>
              <a:t>The Lakers ultimately averaged a near-sellout during the peak of Kobe’s career, only slightly decreasing at the tail end. The FB Prophet forecast produced a RMSE of +1,424 people from ‘99.</a:t>
            </a: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a:p>
            <a:pPr marL="0" marR="0" lvl="0" indent="0" algn="just" rtl="0">
              <a:spcBef>
                <a:spcPts val="0"/>
              </a:spcBef>
              <a:spcAft>
                <a:spcPts val="0"/>
              </a:spcAft>
              <a:buNone/>
            </a:pPr>
            <a:endParaRPr sz="1800" dirty="0">
              <a:solidFill>
                <a:schemeClr val="lt1"/>
              </a:solidFill>
            </a:endParaRPr>
          </a:p>
        </p:txBody>
      </p:sp>
      <p:sp>
        <p:nvSpPr>
          <p:cNvPr id="632" name="Google Shape;632;g717693dd40_0_58"/>
          <p:cNvSpPr txBox="1"/>
          <p:nvPr/>
        </p:nvSpPr>
        <p:spPr>
          <a:xfrm>
            <a:off x="9189925" y="6044950"/>
            <a:ext cx="2478000" cy="307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Arial"/>
                <a:ea typeface="Arial"/>
                <a:cs typeface="Arial"/>
                <a:sym typeface="Arial"/>
              </a:rPr>
              <a:t>Data Source: </a:t>
            </a:r>
            <a:r>
              <a:rPr lang="en-US" sz="1200">
                <a:solidFill>
                  <a:schemeClr val="lt1"/>
                </a:solidFill>
              </a:rPr>
              <a:t>Attendance</a:t>
            </a:r>
            <a:r>
              <a:rPr lang="en-US" sz="1200">
                <a:solidFill>
                  <a:schemeClr val="lt1"/>
                </a:solidFill>
                <a:latin typeface="Arial"/>
                <a:ea typeface="Arial"/>
                <a:cs typeface="Arial"/>
                <a:sym typeface="Arial"/>
              </a:rPr>
              <a:t> – Part 2</a:t>
            </a:r>
            <a:endParaRPr sz="1200"/>
          </a:p>
        </p:txBody>
      </p:sp>
      <p:pic>
        <p:nvPicPr>
          <p:cNvPr id="633" name="Google Shape;633;g717693dd40_0_58"/>
          <p:cNvPicPr preferRelativeResize="0"/>
          <p:nvPr/>
        </p:nvPicPr>
        <p:blipFill>
          <a:blip r:embed="rId3">
            <a:alphaModFix/>
          </a:blip>
          <a:stretch>
            <a:fillRect/>
          </a:stretch>
        </p:blipFill>
        <p:spPr>
          <a:xfrm>
            <a:off x="746144" y="4085350"/>
            <a:ext cx="2113500" cy="2113500"/>
          </a:xfrm>
          <a:prstGeom prst="rect">
            <a:avLst/>
          </a:prstGeom>
          <a:noFill/>
          <a:ln>
            <a:noFill/>
          </a:ln>
        </p:spPr>
      </p:pic>
      <p:pic>
        <p:nvPicPr>
          <p:cNvPr id="634" name="Google Shape;634;g717693dd40_0_58"/>
          <p:cNvPicPr preferRelativeResize="0"/>
          <p:nvPr/>
        </p:nvPicPr>
        <p:blipFill>
          <a:blip r:embed="rId4">
            <a:alphaModFix/>
          </a:blip>
          <a:stretch>
            <a:fillRect/>
          </a:stretch>
        </p:blipFill>
        <p:spPr>
          <a:xfrm>
            <a:off x="3048677" y="4004770"/>
            <a:ext cx="3522517" cy="2113500"/>
          </a:xfrm>
          <a:prstGeom prst="rect">
            <a:avLst/>
          </a:prstGeom>
          <a:noFill/>
          <a:ln>
            <a:noFill/>
          </a:ln>
        </p:spPr>
      </p:pic>
      <p:pic>
        <p:nvPicPr>
          <p:cNvPr id="635" name="Google Shape;635;g717693dd40_0_58"/>
          <p:cNvPicPr preferRelativeResize="0"/>
          <p:nvPr/>
        </p:nvPicPr>
        <p:blipFill>
          <a:blip r:embed="rId5">
            <a:alphaModFix/>
          </a:blip>
          <a:stretch>
            <a:fillRect/>
          </a:stretch>
        </p:blipFill>
        <p:spPr>
          <a:xfrm>
            <a:off x="6644246" y="4004770"/>
            <a:ext cx="4801610" cy="1666825"/>
          </a:xfrm>
          <a:prstGeom prst="rect">
            <a:avLst/>
          </a:prstGeom>
          <a:noFill/>
          <a:ln>
            <a:noFill/>
          </a:ln>
        </p:spPr>
      </p:pic>
      <p:sp>
        <p:nvSpPr>
          <p:cNvPr id="2" name="Slide Number Placeholder 1">
            <a:extLst>
              <a:ext uri="{FF2B5EF4-FFF2-40B4-BE49-F238E27FC236}">
                <a16:creationId xmlns:a16="http://schemas.microsoft.com/office/drawing/2014/main" id="{E408BA62-2EF0-48F2-9211-1EB9518C4855}"/>
              </a:ext>
            </a:extLst>
          </p:cNvPr>
          <p:cNvSpPr>
            <a:spLocks noGrp="1"/>
          </p:cNvSpPr>
          <p:nvPr>
            <p:ph type="sldNum" sz="quarter" idx="12"/>
          </p:nvPr>
        </p:nvSpPr>
        <p:spPr/>
        <p:txBody>
          <a:bodyPr/>
          <a:lstStyle/>
          <a:p>
            <a:fld id="{6D22F896-40B5-4ADD-8801-0D06FADFA095}" type="slidenum">
              <a:rPr lang="en-US" smtClean="0"/>
              <a:t>32</a:t>
            </a:fld>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cxnSp>
        <p:nvCxnSpPr>
          <p:cNvPr id="640" name="Google Shape;640;p29"/>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641" name="Google Shape;641;p29"/>
          <p:cNvSpPr/>
          <p:nvPr/>
        </p:nvSpPr>
        <p:spPr>
          <a:xfrm>
            <a:off x="6825800" y="1664150"/>
            <a:ext cx="4698000" cy="4503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200" dirty="0">
              <a:solidFill>
                <a:schemeClr val="lt1"/>
              </a:solidFill>
            </a:endParaRPr>
          </a:p>
          <a:p>
            <a:pPr marL="0" marR="0" lvl="0" indent="0" algn="just" rtl="0">
              <a:spcBef>
                <a:spcPts val="0"/>
              </a:spcBef>
              <a:spcAft>
                <a:spcPts val="0"/>
              </a:spcAft>
              <a:buNone/>
            </a:pPr>
            <a:r>
              <a:rPr lang="en-US" sz="1200" dirty="0">
                <a:solidFill>
                  <a:schemeClr val="lt1"/>
                </a:solidFill>
              </a:rPr>
              <a:t>Given that Kobe’s play, especially defensively, made an impact on the overall team performance </a:t>
            </a:r>
            <a:r>
              <a:rPr lang="en-US" sz="1200" b="1" u="sng" dirty="0">
                <a:solidFill>
                  <a:schemeClr val="lt1"/>
                </a:solidFill>
              </a:rPr>
              <a:t>and</a:t>
            </a:r>
            <a:r>
              <a:rPr lang="en-US" sz="1200" b="1" dirty="0">
                <a:solidFill>
                  <a:schemeClr val="lt1"/>
                </a:solidFill>
              </a:rPr>
              <a:t> </a:t>
            </a:r>
            <a:r>
              <a:rPr lang="en-US" sz="1200" dirty="0">
                <a:solidFill>
                  <a:schemeClr val="lt1"/>
                </a:solidFill>
              </a:rPr>
              <a:t> overall team performance draws attention to the franchise</a:t>
            </a:r>
            <a:endParaRPr sz="1200" dirty="0">
              <a:solidFill>
                <a:schemeClr val="lt1"/>
              </a:solidFill>
            </a:endParaRPr>
          </a:p>
          <a:p>
            <a:pPr marL="0" marR="0" lvl="0" indent="0" algn="just" rtl="0">
              <a:spcBef>
                <a:spcPts val="0"/>
              </a:spcBef>
              <a:spcAft>
                <a:spcPts val="0"/>
              </a:spcAft>
              <a:buNone/>
            </a:pPr>
            <a:r>
              <a:rPr lang="en-US" sz="1200" dirty="0">
                <a:solidFill>
                  <a:schemeClr val="lt1"/>
                </a:solidFill>
              </a:rPr>
              <a:t>(ex. attendance, merchandise sales, etc.):</a:t>
            </a:r>
            <a:endParaRPr sz="1200" dirty="0">
              <a:solidFill>
                <a:schemeClr val="lt1"/>
              </a:solidFill>
            </a:endParaRPr>
          </a:p>
          <a:p>
            <a:pPr marL="0" marR="0" lvl="0" indent="0" algn="just" rtl="0">
              <a:spcBef>
                <a:spcPts val="0"/>
              </a:spcBef>
              <a:spcAft>
                <a:spcPts val="0"/>
              </a:spcAft>
              <a:buNone/>
            </a:pPr>
            <a:endParaRPr sz="1200" dirty="0">
              <a:solidFill>
                <a:schemeClr val="lt1"/>
              </a:solidFil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The financial impact of Kobe Bryant is being assessed as the difference between expected and actual attendance, weighted by Kobe’s use throughout the season (minutes played, injuries, etc.), and reduced by Kobe’s salary.</a:t>
            </a:r>
            <a:endParaRPr sz="1200" dirty="0"/>
          </a:p>
          <a:p>
            <a:pPr marL="457200" marR="0" lvl="0" indent="0" algn="just" rtl="0">
              <a:spcBef>
                <a:spcPts val="0"/>
              </a:spcBef>
              <a:spcAft>
                <a:spcPts val="0"/>
              </a:spcAft>
              <a:buNone/>
            </a:pPr>
            <a:endParaRPr sz="1200" dirty="0">
              <a:solidFill>
                <a:schemeClr val="lt1"/>
              </a:solidFill>
              <a:latin typeface="Arial"/>
              <a:ea typeface="Arial"/>
              <a:cs typeface="Arial"/>
              <a:sym typeface="Aria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This measure shows a n</a:t>
            </a:r>
            <a:r>
              <a:rPr lang="en-US" sz="1200" dirty="0">
                <a:solidFill>
                  <a:schemeClr val="lt1"/>
                </a:solidFill>
                <a:latin typeface="Arial"/>
                <a:ea typeface="Arial"/>
                <a:cs typeface="Arial"/>
                <a:sym typeface="Arial"/>
              </a:rPr>
              <a:t>et gain for Lakers </a:t>
            </a:r>
            <a:r>
              <a:rPr lang="en-US" sz="1200" dirty="0">
                <a:solidFill>
                  <a:schemeClr val="lt1"/>
                </a:solidFill>
              </a:rPr>
              <a:t>from </a:t>
            </a:r>
            <a:r>
              <a:rPr lang="en-US" sz="1200" dirty="0">
                <a:solidFill>
                  <a:schemeClr val="lt1"/>
                </a:solidFill>
                <a:latin typeface="Arial"/>
                <a:ea typeface="Arial"/>
                <a:cs typeface="Arial"/>
                <a:sym typeface="Arial"/>
              </a:rPr>
              <a:t>1996 </a:t>
            </a:r>
            <a:r>
              <a:rPr lang="en-US" sz="1200" dirty="0">
                <a:solidFill>
                  <a:schemeClr val="lt1"/>
                </a:solidFill>
              </a:rPr>
              <a:t>through</a:t>
            </a:r>
            <a:r>
              <a:rPr lang="en-US" sz="1200" dirty="0">
                <a:solidFill>
                  <a:schemeClr val="lt1"/>
                </a:solidFill>
                <a:latin typeface="Arial"/>
                <a:ea typeface="Arial"/>
                <a:cs typeface="Arial"/>
                <a:sym typeface="Arial"/>
              </a:rPr>
              <a:t> 2002, then declining through the end of Kobe’s career as his salary increases.</a:t>
            </a:r>
            <a:endParaRPr sz="1200" dirty="0"/>
          </a:p>
          <a:p>
            <a:pPr marL="457200" marR="0" lvl="0" indent="0" algn="just" rtl="0">
              <a:spcBef>
                <a:spcPts val="0"/>
              </a:spcBef>
              <a:spcAft>
                <a:spcPts val="0"/>
              </a:spcAft>
              <a:buNone/>
            </a:pPr>
            <a:endParaRPr sz="1200" dirty="0">
              <a:solidFill>
                <a:schemeClr val="lt1"/>
              </a:solidFill>
              <a:latin typeface="Arial"/>
              <a:ea typeface="Arial"/>
              <a:cs typeface="Arial"/>
              <a:sym typeface="Arial"/>
            </a:endParaRPr>
          </a:p>
          <a:p>
            <a:pPr marL="457200" marR="0" lvl="0" indent="-304800" algn="just" rtl="0">
              <a:spcBef>
                <a:spcPts val="0"/>
              </a:spcBef>
              <a:spcAft>
                <a:spcPts val="0"/>
              </a:spcAft>
              <a:buClr>
                <a:schemeClr val="lt1"/>
              </a:buClr>
              <a:buSzPts val="1200"/>
              <a:buFont typeface="Arial"/>
              <a:buChar char="●"/>
            </a:pPr>
            <a:r>
              <a:rPr lang="en-US" sz="1200" dirty="0">
                <a:solidFill>
                  <a:schemeClr val="lt1"/>
                </a:solidFill>
              </a:rPr>
              <a:t>Even though the Lakers won five championships throughout Kobe’s career (2000 - 2002, 2009, 2010), an attendance capacity diminishes the financial impact of one player.</a:t>
            </a:r>
            <a:endParaRPr sz="1200" dirty="0">
              <a:solidFill>
                <a:schemeClr val="lt1"/>
              </a:solidFill>
            </a:endParaRPr>
          </a:p>
          <a:p>
            <a:pPr marL="457200" marR="0" lvl="0" indent="0" algn="just" rtl="0">
              <a:spcBef>
                <a:spcPts val="0"/>
              </a:spcBef>
              <a:spcAft>
                <a:spcPts val="0"/>
              </a:spcAft>
              <a:buNone/>
            </a:pPr>
            <a:endParaRPr sz="1200" dirty="0">
              <a:solidFill>
                <a:schemeClr val="lt1"/>
              </a:solidFill>
            </a:endParaRPr>
          </a:p>
          <a:p>
            <a:pPr marL="457200" marR="0" lvl="0" indent="-304800" algn="just" rtl="0">
              <a:spcBef>
                <a:spcPts val="0"/>
              </a:spcBef>
              <a:spcAft>
                <a:spcPts val="0"/>
              </a:spcAft>
              <a:buClr>
                <a:schemeClr val="lt1"/>
              </a:buClr>
              <a:buSzPts val="1200"/>
              <a:buChar char="●"/>
            </a:pPr>
            <a:r>
              <a:rPr lang="en-US" sz="1200" dirty="0">
                <a:solidFill>
                  <a:schemeClr val="lt1"/>
                </a:solidFill>
              </a:rPr>
              <a:t>Albeit, this is a conservative view of a player’s financial impact.</a:t>
            </a:r>
            <a:endParaRPr sz="1200" dirty="0">
              <a:solidFill>
                <a:schemeClr val="lt1"/>
              </a:solidFill>
            </a:endParaRPr>
          </a:p>
        </p:txBody>
      </p:sp>
      <p:grpSp>
        <p:nvGrpSpPr>
          <p:cNvPr id="2" name="Group 1">
            <a:extLst>
              <a:ext uri="{FF2B5EF4-FFF2-40B4-BE49-F238E27FC236}">
                <a16:creationId xmlns:a16="http://schemas.microsoft.com/office/drawing/2014/main" id="{762B3004-D618-4BEB-AAC4-6FD91A30F095}"/>
              </a:ext>
            </a:extLst>
          </p:cNvPr>
          <p:cNvGrpSpPr/>
          <p:nvPr/>
        </p:nvGrpSpPr>
        <p:grpSpPr>
          <a:xfrm>
            <a:off x="633142" y="1908998"/>
            <a:ext cx="5820372" cy="4104138"/>
            <a:chOff x="633142" y="1908998"/>
            <a:chExt cx="5820372" cy="4104138"/>
          </a:xfrm>
        </p:grpSpPr>
        <p:grpSp>
          <p:nvGrpSpPr>
            <p:cNvPr id="642" name="Google Shape;642;p29"/>
            <p:cNvGrpSpPr/>
            <p:nvPr/>
          </p:nvGrpSpPr>
          <p:grpSpPr>
            <a:xfrm>
              <a:off x="633142" y="1908998"/>
              <a:ext cx="5820372" cy="4104138"/>
              <a:chOff x="614149" y="1273080"/>
              <a:chExt cx="4761149" cy="2907963"/>
            </a:xfrm>
          </p:grpSpPr>
          <p:pic>
            <p:nvPicPr>
              <p:cNvPr id="643" name="Google Shape;643;p29"/>
              <p:cNvPicPr preferRelativeResize="0"/>
              <p:nvPr/>
            </p:nvPicPr>
            <p:blipFill rotWithShape="1">
              <a:blip r:embed="rId3">
                <a:alphaModFix/>
              </a:blip>
              <a:srcRect/>
              <a:stretch/>
            </p:blipFill>
            <p:spPr>
              <a:xfrm>
                <a:off x="614149" y="1273080"/>
                <a:ext cx="4761149" cy="2697110"/>
              </a:xfrm>
              <a:prstGeom prst="rect">
                <a:avLst/>
              </a:prstGeom>
              <a:noFill/>
              <a:ln>
                <a:noFill/>
              </a:ln>
            </p:spPr>
          </p:pic>
          <p:pic>
            <p:nvPicPr>
              <p:cNvPr id="644" name="Google Shape;644;p29"/>
              <p:cNvPicPr preferRelativeResize="0"/>
              <p:nvPr/>
            </p:nvPicPr>
            <p:blipFill rotWithShape="1">
              <a:blip r:embed="rId4">
                <a:alphaModFix/>
              </a:blip>
              <a:srcRect/>
              <a:stretch/>
            </p:blipFill>
            <p:spPr>
              <a:xfrm>
                <a:off x="614149" y="3970190"/>
                <a:ext cx="4761149" cy="210853"/>
              </a:xfrm>
              <a:prstGeom prst="rect">
                <a:avLst/>
              </a:prstGeom>
              <a:noFill/>
              <a:ln>
                <a:noFill/>
              </a:ln>
            </p:spPr>
          </p:pic>
        </p:grpSp>
        <p:sp>
          <p:nvSpPr>
            <p:cNvPr id="645" name="Google Shape;645;p29"/>
            <p:cNvSpPr/>
            <p:nvPr/>
          </p:nvSpPr>
          <p:spPr>
            <a:xfrm rot="1905928">
              <a:off x="1828799" y="2150482"/>
              <a:ext cx="382138" cy="387375"/>
            </a:xfrm>
            <a:prstGeom prst="rightArrow">
              <a:avLst>
                <a:gd name="adj1" fmla="val 50000"/>
                <a:gd name="adj2" fmla="val 50000"/>
              </a:avLst>
            </a:prstGeom>
            <a:solidFill>
              <a:schemeClr val="accent1"/>
            </a:solid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646" name="Google Shape;646;p29"/>
            <p:cNvSpPr txBox="1"/>
            <p:nvPr/>
          </p:nvSpPr>
          <p:spPr>
            <a:xfrm>
              <a:off x="1358026" y="2036391"/>
              <a:ext cx="532518"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Arial"/>
                  <a:ea typeface="Arial"/>
                  <a:cs typeface="Arial"/>
                  <a:sym typeface="Arial"/>
                </a:rPr>
                <a:t>$3M</a:t>
              </a:r>
              <a:endParaRPr/>
            </a:p>
          </p:txBody>
        </p:sp>
        <p:sp>
          <p:nvSpPr>
            <p:cNvPr id="647" name="Google Shape;647;p29"/>
            <p:cNvSpPr/>
            <p:nvPr/>
          </p:nvSpPr>
          <p:spPr>
            <a:xfrm rot="-5400000">
              <a:off x="4517409" y="3305975"/>
              <a:ext cx="837062" cy="473122"/>
            </a:xfrm>
            <a:prstGeom prst="rightArrow">
              <a:avLst>
                <a:gd name="adj1" fmla="val 50000"/>
                <a:gd name="adj2" fmla="val 50000"/>
              </a:avLst>
            </a:prstGeom>
            <a:solidFill>
              <a:schemeClr val="accent1"/>
            </a:solidFill>
            <a:ln w="19050" cap="rnd" cmpd="sng">
              <a:solidFill>
                <a:srgbClr val="820C4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648" name="Google Shape;648;p29"/>
            <p:cNvSpPr txBox="1"/>
            <p:nvPr/>
          </p:nvSpPr>
          <p:spPr>
            <a:xfrm>
              <a:off x="5172501" y="3124005"/>
              <a:ext cx="981572"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Arial"/>
                  <a:ea typeface="Arial"/>
                  <a:cs typeface="Arial"/>
                  <a:sym typeface="Arial"/>
                </a:rPr>
                <a:t>Kobe’s salary increased over time</a:t>
              </a:r>
              <a:endParaRPr/>
            </a:p>
          </p:txBody>
        </p:sp>
      </p:grpSp>
      <p:cxnSp>
        <p:nvCxnSpPr>
          <p:cNvPr id="649" name="Google Shape;649;p29"/>
          <p:cNvCxnSpPr/>
          <p:nvPr/>
        </p:nvCxnSpPr>
        <p:spPr>
          <a:xfrm>
            <a:off x="6723796" y="1664145"/>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50" name="Google Shape;650;p29"/>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2</a:t>
            </a:r>
            <a:endParaRPr/>
          </a:p>
        </p:txBody>
      </p:sp>
      <p:sp>
        <p:nvSpPr>
          <p:cNvPr id="651" name="Google Shape;651;p29"/>
          <p:cNvSpPr txBox="1"/>
          <p:nvPr/>
        </p:nvSpPr>
        <p:spPr>
          <a:xfrm>
            <a:off x="633142" y="1518408"/>
            <a:ext cx="1042273"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1">
                <a:solidFill>
                  <a:schemeClr val="lt1"/>
                </a:solidFill>
                <a:latin typeface="Arial"/>
                <a:ea typeface="Arial"/>
                <a:cs typeface="Arial"/>
                <a:sym typeface="Arial"/>
              </a:rPr>
              <a:t>Million USD</a:t>
            </a:r>
            <a:endParaRPr/>
          </a:p>
        </p:txBody>
      </p:sp>
      <p:pic>
        <p:nvPicPr>
          <p:cNvPr id="652" name="Google Shape;652;p29"/>
          <p:cNvPicPr preferRelativeResize="0"/>
          <p:nvPr/>
        </p:nvPicPr>
        <p:blipFill rotWithShape="1">
          <a:blip r:embed="rId5">
            <a:alphaModFix/>
          </a:blip>
          <a:srcRect/>
          <a:stretch/>
        </p:blipFill>
        <p:spPr>
          <a:xfrm>
            <a:off x="1782240" y="1268740"/>
            <a:ext cx="8743665" cy="342672"/>
          </a:xfrm>
          <a:prstGeom prst="rect">
            <a:avLst/>
          </a:prstGeom>
          <a:noFill/>
          <a:ln>
            <a:noFill/>
          </a:ln>
        </p:spPr>
      </p:pic>
      <p:sp>
        <p:nvSpPr>
          <p:cNvPr id="3" name="Slide Number Placeholder 2">
            <a:extLst>
              <a:ext uri="{FF2B5EF4-FFF2-40B4-BE49-F238E27FC236}">
                <a16:creationId xmlns:a16="http://schemas.microsoft.com/office/drawing/2014/main" id="{AE1CAF02-FED6-42DD-9CC8-5D6F2ECB74EB}"/>
              </a:ext>
            </a:extLst>
          </p:cNvPr>
          <p:cNvSpPr>
            <a:spLocks noGrp="1"/>
          </p:cNvSpPr>
          <p:nvPr>
            <p:ph type="sldNum" sz="quarter" idx="12"/>
          </p:nvPr>
        </p:nvSpPr>
        <p:spPr/>
        <p:txBody>
          <a:bodyPr/>
          <a:lstStyle/>
          <a:p>
            <a:fld id="{6D22F896-40B5-4ADD-8801-0D06FADFA095}" type="slidenum">
              <a:rPr lang="en-US" smtClean="0"/>
              <a:t>33</a:t>
            </a:fld>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1"/>
          <p:cNvSpPr txBox="1"/>
          <p:nvPr/>
        </p:nvSpPr>
        <p:spPr>
          <a:xfrm>
            <a:off x="921621" y="2906890"/>
            <a:ext cx="241444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Conclusion</a:t>
            </a:r>
            <a:endParaRPr/>
          </a:p>
        </p:txBody>
      </p:sp>
      <p:cxnSp>
        <p:nvCxnSpPr>
          <p:cNvPr id="658" name="Google Shape;658;p31"/>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59" name="Google Shape;659;p31"/>
          <p:cNvSpPr txBox="1"/>
          <p:nvPr/>
        </p:nvSpPr>
        <p:spPr>
          <a:xfrm>
            <a:off x="3874086" y="1155510"/>
            <a:ext cx="7580933" cy="507831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chemeClr val="lt1"/>
                </a:solidFill>
                <a:latin typeface="Arial"/>
                <a:ea typeface="Arial"/>
                <a:cs typeface="Arial"/>
                <a:sym typeface="Arial"/>
              </a:rPr>
              <a:t>Kobe’s jump shots with majority of the shots only had 39% success rate, while dunk had the highest success rate at 93%.</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Shot were more successful when executed from the center of the court.</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Ticket prices and general fans costs were positively correlated with Kobe’s salary.</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Attendance grew sharply with the opening of Staples Center, and held flat throughout Kobe’s career.</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Kobe created a “surplus” of $3M during 2000 – 2001 season, winning the NBA championship.</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r>
              <a:rPr lang="en-US" sz="1800" dirty="0">
                <a:solidFill>
                  <a:schemeClr val="lt1"/>
                </a:solidFill>
                <a:latin typeface="Arial"/>
                <a:ea typeface="Arial"/>
                <a:cs typeface="Arial"/>
                <a:sym typeface="Arial"/>
              </a:rPr>
              <a:t>The surplus Kobe created started to decline in Y2002 until his retirement, but Lakers franchise value started to increase in Y2010. </a:t>
            </a:r>
            <a:endParaRPr dirty="0"/>
          </a:p>
          <a:p>
            <a:pPr marL="0" marR="0" lvl="0" indent="0" algn="just" rtl="0">
              <a:spcBef>
                <a:spcPts val="0"/>
              </a:spcBef>
              <a:spcAft>
                <a:spcPts val="0"/>
              </a:spcAft>
              <a:buNone/>
            </a:pPr>
            <a:endParaRPr sz="1800" dirty="0">
              <a:solidFill>
                <a:schemeClr val="lt1"/>
              </a:solidFill>
              <a:latin typeface="Arial"/>
              <a:ea typeface="Arial"/>
              <a:cs typeface="Arial"/>
              <a:sym typeface="Arial"/>
            </a:endParaRPr>
          </a:p>
          <a:p>
            <a:pPr marL="0" marR="0" lvl="0" indent="0" algn="just" rtl="0">
              <a:spcBef>
                <a:spcPts val="0"/>
              </a:spcBef>
              <a:spcAft>
                <a:spcPts val="0"/>
              </a:spcAft>
              <a:buNone/>
            </a:pPr>
            <a:endParaRPr sz="1800" dirty="0">
              <a:solidFill>
                <a:schemeClr val="lt1"/>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FF14E585-4422-48A7-8F6D-EFFC2924A034}"/>
              </a:ext>
            </a:extLst>
          </p:cNvPr>
          <p:cNvSpPr>
            <a:spLocks noGrp="1"/>
          </p:cNvSpPr>
          <p:nvPr>
            <p:ph type="sldNum" sz="quarter" idx="12"/>
          </p:nvPr>
        </p:nvSpPr>
        <p:spPr/>
        <p:txBody>
          <a:bodyPr/>
          <a:lstStyle/>
          <a:p>
            <a:fld id="{6D22F896-40B5-4ADD-8801-0D06FADFA095}" type="slidenum">
              <a:rPr lang="en-US" smtClean="0"/>
              <a:t>34</a:t>
            </a:fld>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2"/>
          <p:cNvSpPr txBox="1"/>
          <p:nvPr/>
        </p:nvSpPr>
        <p:spPr>
          <a:xfrm>
            <a:off x="694160" y="3111606"/>
            <a:ext cx="2781472"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lt1"/>
                </a:solidFill>
                <a:latin typeface="Arial"/>
                <a:ea typeface="Arial"/>
                <a:cs typeface="Arial"/>
                <a:sym typeface="Arial"/>
              </a:rPr>
              <a:t>Recommendations</a:t>
            </a:r>
            <a:endParaRPr/>
          </a:p>
        </p:txBody>
      </p:sp>
      <p:cxnSp>
        <p:nvCxnSpPr>
          <p:cNvPr id="665" name="Google Shape;665;p32"/>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666" name="Google Shape;666;p32"/>
          <p:cNvSpPr/>
          <p:nvPr/>
        </p:nvSpPr>
        <p:spPr>
          <a:xfrm>
            <a:off x="3880525" y="1155498"/>
            <a:ext cx="7479000" cy="4503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000" dirty="0">
                <a:solidFill>
                  <a:schemeClr val="lt1"/>
                </a:solidFill>
                <a:latin typeface="Arial"/>
                <a:ea typeface="Arial"/>
                <a:cs typeface="Arial"/>
                <a:sym typeface="Arial"/>
              </a:rPr>
              <a:t>Explore the upward trend of the franchise value after Y2010  .</a:t>
            </a:r>
            <a:endParaRPr dirty="0"/>
          </a:p>
          <a:p>
            <a:pPr marL="0" marR="0" lvl="0" indent="0" algn="just" rtl="0">
              <a:spcBef>
                <a:spcPts val="0"/>
              </a:spcBef>
              <a:spcAft>
                <a:spcPts val="0"/>
              </a:spcAft>
              <a:buNone/>
            </a:pPr>
            <a:endParaRPr sz="2000"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dirty="0">
                <a:solidFill>
                  <a:schemeClr val="lt1"/>
                </a:solidFill>
                <a:latin typeface="Arial"/>
                <a:ea typeface="Arial"/>
                <a:cs typeface="Arial"/>
                <a:sym typeface="Arial"/>
              </a:rPr>
              <a:t>Comparison of his statistics and impact to team’s profitability as compared to other basketball legends and teams</a:t>
            </a:r>
            <a:endParaRPr sz="2000" dirty="0">
              <a:solidFill>
                <a:schemeClr val="lt1"/>
              </a:solidFill>
              <a:latin typeface="Arial"/>
              <a:ea typeface="Arial"/>
              <a:cs typeface="Arial"/>
              <a:sym typeface="Arial"/>
            </a:endParaRPr>
          </a:p>
          <a:p>
            <a:pPr marL="0" marR="0" lvl="0" indent="0" algn="just" rtl="0">
              <a:spcBef>
                <a:spcPts val="0"/>
              </a:spcBef>
              <a:spcAft>
                <a:spcPts val="0"/>
              </a:spcAft>
              <a:buNone/>
            </a:pPr>
            <a:r>
              <a:rPr lang="en-US" dirty="0">
                <a:solidFill>
                  <a:schemeClr val="lt1"/>
                </a:solidFill>
                <a:latin typeface="Arial"/>
                <a:ea typeface="Arial"/>
                <a:cs typeface="Arial"/>
                <a:sym typeface="Arial"/>
              </a:rPr>
              <a:t>(e.g. Michael Jordan, LeBron James, 198</a:t>
            </a:r>
            <a:r>
              <a:rPr lang="en-US" dirty="0">
                <a:solidFill>
                  <a:schemeClr val="lt1"/>
                </a:solidFill>
              </a:rPr>
              <a:t>8 to 1990 </a:t>
            </a:r>
            <a:r>
              <a:rPr lang="en-US" dirty="0">
                <a:solidFill>
                  <a:schemeClr val="lt1"/>
                </a:solidFill>
                <a:latin typeface="Arial"/>
                <a:ea typeface="Arial"/>
                <a:cs typeface="Arial"/>
                <a:sym typeface="Arial"/>
              </a:rPr>
              <a:t> Detroit Pistons, etc.). </a:t>
            </a:r>
            <a:endParaRPr dirty="0"/>
          </a:p>
          <a:p>
            <a:pPr marL="0" marR="0" lvl="0" indent="0" algn="just" rtl="0">
              <a:spcBef>
                <a:spcPts val="0"/>
              </a:spcBef>
              <a:spcAft>
                <a:spcPts val="0"/>
              </a:spcAft>
              <a:buNone/>
            </a:pPr>
            <a:endParaRPr sz="2000" dirty="0">
              <a:solidFill>
                <a:schemeClr val="lt1"/>
              </a:solidFill>
            </a:endParaRPr>
          </a:p>
          <a:p>
            <a:pPr marL="0" lvl="0" indent="0" algn="just" rtl="0">
              <a:spcBef>
                <a:spcPts val="0"/>
              </a:spcBef>
              <a:spcAft>
                <a:spcPts val="0"/>
              </a:spcAft>
              <a:buNone/>
            </a:pPr>
            <a:r>
              <a:rPr lang="en-US" sz="2000" dirty="0">
                <a:solidFill>
                  <a:schemeClr val="lt1"/>
                </a:solidFill>
              </a:rPr>
              <a:t>Kobe’s defensive winning style as compared to other player’s style in winning a game.</a:t>
            </a:r>
            <a:endParaRPr sz="2000" dirty="0">
              <a:solidFill>
                <a:schemeClr val="lt1"/>
              </a:solidFill>
            </a:endParaRPr>
          </a:p>
          <a:p>
            <a:pPr marL="0" lvl="0" indent="0" algn="just" rtl="0">
              <a:spcBef>
                <a:spcPts val="0"/>
              </a:spcBef>
              <a:spcAft>
                <a:spcPts val="0"/>
              </a:spcAft>
              <a:buClr>
                <a:schemeClr val="dk1"/>
              </a:buClr>
              <a:buFont typeface="Arial"/>
              <a:buNone/>
            </a:pPr>
            <a:endParaRPr sz="2000" dirty="0">
              <a:solidFill>
                <a:schemeClr val="lt1"/>
              </a:solidFill>
            </a:endParaRPr>
          </a:p>
          <a:p>
            <a:pPr marL="0" marR="0" lvl="0" indent="0" algn="just" rtl="0">
              <a:spcBef>
                <a:spcPts val="0"/>
              </a:spcBef>
              <a:spcAft>
                <a:spcPts val="0"/>
              </a:spcAft>
              <a:buNone/>
            </a:pPr>
            <a:r>
              <a:rPr lang="en-US" sz="2000" dirty="0">
                <a:solidFill>
                  <a:schemeClr val="lt1"/>
                </a:solidFill>
                <a:latin typeface="Arial"/>
                <a:ea typeface="Arial"/>
                <a:cs typeface="Arial"/>
                <a:sym typeface="Arial"/>
              </a:rPr>
              <a:t>Extrapolate on how a weighted shot has an impact to overall team win as compared to other measurements.</a:t>
            </a:r>
            <a:endParaRPr sz="2000" dirty="0">
              <a:solidFill>
                <a:schemeClr val="lt1"/>
              </a:solidFill>
              <a:latin typeface="Arial"/>
              <a:ea typeface="Arial"/>
              <a:cs typeface="Arial"/>
              <a:sym typeface="Arial"/>
            </a:endParaRPr>
          </a:p>
          <a:p>
            <a:pPr marL="0" marR="0" lvl="0" indent="0" algn="just" rtl="0">
              <a:spcBef>
                <a:spcPts val="0"/>
              </a:spcBef>
              <a:spcAft>
                <a:spcPts val="0"/>
              </a:spcAft>
              <a:buNone/>
            </a:pPr>
            <a:endParaRPr sz="2000" dirty="0">
              <a:solidFill>
                <a:schemeClr val="lt1"/>
              </a:solidFill>
            </a:endParaRPr>
          </a:p>
          <a:p>
            <a:pPr marL="0" marR="0" lvl="0" indent="0" algn="just" rtl="0">
              <a:spcBef>
                <a:spcPts val="0"/>
              </a:spcBef>
              <a:spcAft>
                <a:spcPts val="0"/>
              </a:spcAft>
              <a:buNone/>
            </a:pPr>
            <a:r>
              <a:rPr lang="en-US" sz="2000" dirty="0">
                <a:solidFill>
                  <a:schemeClr val="lt1"/>
                </a:solidFill>
              </a:rPr>
              <a:t>Extrapolate how intermingling younger players, with lower salaries, can augment star players to create a cost effective but high performing (championship) team.</a:t>
            </a:r>
            <a:endParaRPr dirty="0"/>
          </a:p>
          <a:p>
            <a:pPr marL="0" marR="0" lvl="0" indent="0" algn="just" rtl="0">
              <a:spcBef>
                <a:spcPts val="0"/>
              </a:spcBef>
              <a:spcAft>
                <a:spcPts val="0"/>
              </a:spcAft>
              <a:buNone/>
            </a:pPr>
            <a:endParaRPr sz="2000" dirty="0">
              <a:solidFill>
                <a:schemeClr val="lt1"/>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503F41EC-457D-4508-9876-EBA27FE539EE}"/>
              </a:ext>
            </a:extLst>
          </p:cNvPr>
          <p:cNvSpPr>
            <a:spLocks noGrp="1"/>
          </p:cNvSpPr>
          <p:nvPr>
            <p:ph type="sldNum" sz="quarter" idx="12"/>
          </p:nvPr>
        </p:nvSpPr>
        <p:spPr/>
        <p:txBody>
          <a:bodyPr/>
          <a:lstStyle/>
          <a:p>
            <a:fld id="{6D22F896-40B5-4ADD-8801-0D06FADFA095}" type="slidenum">
              <a:rPr lang="en-US" smtClean="0"/>
              <a:t>35</a:t>
            </a:fld>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26" name="Picture 2" descr="Image result for US map with zip codes">
            <a:extLst>
              <a:ext uri="{FF2B5EF4-FFF2-40B4-BE49-F238E27FC236}">
                <a16:creationId xmlns:a16="http://schemas.microsoft.com/office/drawing/2014/main" id="{7A8E8E44-2DBC-4B33-8DFB-732D396BD7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2125" y="1886375"/>
            <a:ext cx="3976687" cy="29786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2CFE5BF-82DF-44E6-8CD6-71568FDA7D63}"/>
              </a:ext>
            </a:extLst>
          </p:cNvPr>
          <p:cNvSpPr txBox="1"/>
          <p:nvPr/>
        </p:nvSpPr>
        <p:spPr>
          <a:xfrm>
            <a:off x="5471131" y="2418637"/>
            <a:ext cx="5187771" cy="1323439"/>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cs typeface="Arial" panose="020B0604020202020204" pitchFamily="34" charset="0"/>
              </a:rPr>
              <a:t>Three Zip Codes in the US to Invest</a:t>
            </a:r>
          </a:p>
        </p:txBody>
      </p:sp>
      <p:sp>
        <p:nvSpPr>
          <p:cNvPr id="2" name="Slide Number Placeholder 1">
            <a:extLst>
              <a:ext uri="{FF2B5EF4-FFF2-40B4-BE49-F238E27FC236}">
                <a16:creationId xmlns:a16="http://schemas.microsoft.com/office/drawing/2014/main" id="{0919567C-9DC9-4989-8EC7-A6FF98EE5580}"/>
              </a:ext>
            </a:extLst>
          </p:cNvPr>
          <p:cNvSpPr>
            <a:spLocks noGrp="1"/>
          </p:cNvSpPr>
          <p:nvPr>
            <p:ph type="sldNum" sz="quarter" idx="12"/>
          </p:nvPr>
        </p:nvSpPr>
        <p:spPr/>
        <p:txBody>
          <a:bodyPr/>
          <a:lstStyle/>
          <a:p>
            <a:fld id="{6D22F896-40B5-4ADD-8801-0D06FADFA095}" type="slidenum">
              <a:rPr lang="en-US" smtClean="0"/>
              <a:t>36</a:t>
            </a:fld>
            <a:endParaRPr lang="en-US" dirty="0"/>
          </a:p>
        </p:txBody>
      </p:sp>
    </p:spTree>
    <p:extLst>
      <p:ext uri="{BB962C8B-B14F-4D97-AF65-F5344CB8AC3E}">
        <p14:creationId xmlns:p14="http://schemas.microsoft.com/office/powerpoint/2010/main" val="23605969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9344CF-51CE-48C0-AFA9-8CC6FF7C51E0}"/>
              </a:ext>
            </a:extLst>
          </p:cNvPr>
          <p:cNvSpPr txBox="1"/>
          <p:nvPr/>
        </p:nvSpPr>
        <p:spPr>
          <a:xfrm>
            <a:off x="1135436" y="2844225"/>
            <a:ext cx="223170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Motivation</a:t>
            </a:r>
          </a:p>
        </p:txBody>
      </p:sp>
      <p:cxnSp>
        <p:nvCxnSpPr>
          <p:cNvPr id="5" name="Straight Connector 4">
            <a:extLst>
              <a:ext uri="{FF2B5EF4-FFF2-40B4-BE49-F238E27FC236}">
                <a16:creationId xmlns:a16="http://schemas.microsoft.com/office/drawing/2014/main" id="{A068136D-7E7B-4B6D-A966-5EB51E2F580C}"/>
              </a:ext>
            </a:extLst>
          </p:cNvPr>
          <p:cNvCxnSpPr/>
          <p:nvPr/>
        </p:nvCxnSpPr>
        <p:spPr>
          <a:xfrm>
            <a:off x="3748585" y="1155510"/>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7" name="Rectangle 6">
            <a:extLst>
              <a:ext uri="{FF2B5EF4-FFF2-40B4-BE49-F238E27FC236}">
                <a16:creationId xmlns:a16="http://schemas.microsoft.com/office/drawing/2014/main" id="{B40EA1BB-BFAD-4305-B50C-2E847903C085}"/>
              </a:ext>
            </a:extLst>
          </p:cNvPr>
          <p:cNvSpPr/>
          <p:nvPr/>
        </p:nvSpPr>
        <p:spPr>
          <a:xfrm>
            <a:off x="3985147" y="2379472"/>
            <a:ext cx="7146877" cy="1631216"/>
          </a:xfrm>
          <a:prstGeom prst="rect">
            <a:avLst/>
          </a:prstGeom>
        </p:spPr>
        <p:txBody>
          <a:bodyPr wrap="square">
            <a:spAutoFit/>
          </a:bodyPr>
          <a:lstStyle/>
          <a:p>
            <a:pPr algn="just"/>
            <a:r>
              <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rPr>
              <a:t>Volatility of the housing market in the US.</a:t>
            </a:r>
          </a:p>
          <a:p>
            <a:pPr algn="just"/>
            <a:endPar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endParaRPr>
          </a:p>
          <a:p>
            <a:pPr algn="just"/>
            <a:r>
              <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rPr>
              <a:t>Application of latest technique in forecasting with data science.</a:t>
            </a:r>
          </a:p>
          <a:p>
            <a:pPr algn="just"/>
            <a:endParaRPr lang="en-US" sz="2000" dirty="0">
              <a:solidFill>
                <a:schemeClr val="bg1"/>
              </a:solidFill>
              <a:latin typeface="Arial" panose="020B0604020202020204" pitchFamily="34" charset="0"/>
              <a:ea typeface="Malgun Gothic" panose="020B0503020000020004" pitchFamily="34" charset="-127"/>
              <a:cs typeface="Arial" panose="020B0604020202020204" pitchFamily="34" charset="0"/>
            </a:endParaRPr>
          </a:p>
        </p:txBody>
      </p:sp>
      <p:sp>
        <p:nvSpPr>
          <p:cNvPr id="2" name="Slide Number Placeholder 1">
            <a:extLst>
              <a:ext uri="{FF2B5EF4-FFF2-40B4-BE49-F238E27FC236}">
                <a16:creationId xmlns:a16="http://schemas.microsoft.com/office/drawing/2014/main" id="{F4492CC6-9EF1-475D-89F9-D3DBE8B605FA}"/>
              </a:ext>
            </a:extLst>
          </p:cNvPr>
          <p:cNvSpPr>
            <a:spLocks noGrp="1"/>
          </p:cNvSpPr>
          <p:nvPr>
            <p:ph type="sldNum" sz="quarter" idx="12"/>
          </p:nvPr>
        </p:nvSpPr>
        <p:spPr/>
        <p:txBody>
          <a:bodyPr/>
          <a:lstStyle/>
          <a:p>
            <a:fld id="{6D22F896-40B5-4ADD-8801-0D06FADFA095}" type="slidenum">
              <a:rPr lang="en-US" smtClean="0"/>
              <a:t>37</a:t>
            </a:fld>
            <a:endParaRPr lang="en-US" dirty="0"/>
          </a:p>
        </p:txBody>
      </p:sp>
    </p:spTree>
    <p:extLst>
      <p:ext uri="{BB962C8B-B14F-4D97-AF65-F5344CB8AC3E}">
        <p14:creationId xmlns:p14="http://schemas.microsoft.com/office/powerpoint/2010/main" val="41951633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C6EA9B5-BED0-4962-B482-21F6A930E9A1}"/>
              </a:ext>
            </a:extLst>
          </p:cNvPr>
          <p:cNvSpPr txBox="1"/>
          <p:nvPr/>
        </p:nvSpPr>
        <p:spPr>
          <a:xfrm>
            <a:off x="8518875" y="2851919"/>
            <a:ext cx="2186817" cy="1154162"/>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Business</a:t>
            </a:r>
          </a:p>
          <a:p>
            <a:pPr>
              <a:spcAft>
                <a:spcPts val="600"/>
              </a:spcAft>
            </a:pPr>
            <a:r>
              <a:rPr lang="en-US" sz="3200" b="1" dirty="0">
                <a:solidFill>
                  <a:schemeClr val="bg1"/>
                </a:solidFill>
                <a:latin typeface="Arial" panose="020B0604020202020204" pitchFamily="34" charset="0"/>
                <a:cs typeface="Arial" panose="020B0604020202020204" pitchFamily="34" charset="0"/>
              </a:rPr>
              <a:t>Questions</a:t>
            </a:r>
          </a:p>
        </p:txBody>
      </p:sp>
      <p:cxnSp>
        <p:nvCxnSpPr>
          <p:cNvPr id="7" name="Straight Connector 6">
            <a:extLst>
              <a:ext uri="{FF2B5EF4-FFF2-40B4-BE49-F238E27FC236}">
                <a16:creationId xmlns:a16="http://schemas.microsoft.com/office/drawing/2014/main" id="{0B2F61CE-564A-4825-8A12-D39DE564B3BD}"/>
              </a:ext>
            </a:extLst>
          </p:cNvPr>
          <p:cNvCxnSpPr/>
          <p:nvPr/>
        </p:nvCxnSpPr>
        <p:spPr>
          <a:xfrm>
            <a:off x="8070375" y="1222612"/>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9" name="Rectangle 8">
            <a:extLst>
              <a:ext uri="{FF2B5EF4-FFF2-40B4-BE49-F238E27FC236}">
                <a16:creationId xmlns:a16="http://schemas.microsoft.com/office/drawing/2014/main" id="{8BE3C353-F6A3-4A8A-BE7B-89DBAA73A441}"/>
              </a:ext>
            </a:extLst>
          </p:cNvPr>
          <p:cNvSpPr/>
          <p:nvPr/>
        </p:nvSpPr>
        <p:spPr>
          <a:xfrm>
            <a:off x="1075504" y="2416371"/>
            <a:ext cx="6546372" cy="1631216"/>
          </a:xfrm>
          <a:prstGeom prst="rect">
            <a:avLst/>
          </a:prstGeom>
        </p:spPr>
        <p:txBody>
          <a:bodyPr wrap="square">
            <a:spAutoFit/>
          </a:bodyPr>
          <a:lstStyle/>
          <a:p>
            <a:r>
              <a:rPr lang="en-US" sz="2000" dirty="0">
                <a:solidFill>
                  <a:schemeClr val="bg1"/>
                </a:solidFill>
                <a:latin typeface="Arial" panose="020B0604020202020204" pitchFamily="34" charset="0"/>
                <a:cs typeface="Arial" panose="020B0604020202020204" pitchFamily="34" charset="0"/>
              </a:rPr>
              <a:t>Which three zip codes to invest given historical data and other factors to consider. </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Factors to consider in recommending a decision.</a:t>
            </a:r>
          </a:p>
          <a:p>
            <a:r>
              <a:rPr lang="en-US" sz="2000" dirty="0">
                <a:solidFill>
                  <a:schemeClr val="bg1"/>
                </a:solidFill>
                <a:latin typeface="Arial" panose="020B0604020202020204" pitchFamily="34" charset="0"/>
                <a:cs typeface="Arial" panose="020B0604020202020204" pitchFamily="34" charset="0"/>
              </a:rPr>
              <a:t> </a:t>
            </a:r>
          </a:p>
        </p:txBody>
      </p:sp>
      <p:sp>
        <p:nvSpPr>
          <p:cNvPr id="2" name="Slide Number Placeholder 1">
            <a:extLst>
              <a:ext uri="{FF2B5EF4-FFF2-40B4-BE49-F238E27FC236}">
                <a16:creationId xmlns:a16="http://schemas.microsoft.com/office/drawing/2014/main" id="{43874C97-347A-4809-A97E-03380395266B}"/>
              </a:ext>
            </a:extLst>
          </p:cNvPr>
          <p:cNvSpPr>
            <a:spLocks noGrp="1"/>
          </p:cNvSpPr>
          <p:nvPr>
            <p:ph type="sldNum" sz="quarter" idx="12"/>
          </p:nvPr>
        </p:nvSpPr>
        <p:spPr/>
        <p:txBody>
          <a:bodyPr/>
          <a:lstStyle/>
          <a:p>
            <a:fld id="{6D22F896-40B5-4ADD-8801-0D06FADFA095}" type="slidenum">
              <a:rPr lang="en-US" smtClean="0"/>
              <a:t>38</a:t>
            </a:fld>
            <a:endParaRPr lang="en-US" dirty="0"/>
          </a:p>
        </p:txBody>
      </p:sp>
    </p:spTree>
    <p:extLst>
      <p:ext uri="{BB962C8B-B14F-4D97-AF65-F5344CB8AC3E}">
        <p14:creationId xmlns:p14="http://schemas.microsoft.com/office/powerpoint/2010/main" val="14997225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621146" y="560925"/>
            <a:ext cx="4507965"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The Collection of Data</a:t>
            </a:r>
          </a:p>
        </p:txBody>
      </p:sp>
      <p:cxnSp>
        <p:nvCxnSpPr>
          <p:cNvPr id="13" name="Straight Connector 12">
            <a:extLst>
              <a:ext uri="{FF2B5EF4-FFF2-40B4-BE49-F238E27FC236}">
                <a16:creationId xmlns:a16="http://schemas.microsoft.com/office/drawing/2014/main" id="{5651EFAC-E54A-44E6-8DC8-09D061C326A9}"/>
              </a:ext>
            </a:extLst>
          </p:cNvPr>
          <p:cNvCxnSpPr>
            <a:cxnSpLocks/>
          </p:cNvCxnSpPr>
          <p:nvPr/>
        </p:nvCxnSpPr>
        <p:spPr>
          <a:xfrm>
            <a:off x="666464" y="1145700"/>
            <a:ext cx="9514766"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E7BE2AF-8F9C-4566-BBD5-FB7D96970220}"/>
              </a:ext>
            </a:extLst>
          </p:cNvPr>
          <p:cNvSpPr txBox="1"/>
          <p:nvPr/>
        </p:nvSpPr>
        <p:spPr>
          <a:xfrm>
            <a:off x="666464" y="1290681"/>
            <a:ext cx="3027304"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Zillow Median Home Values</a:t>
            </a:r>
          </a:p>
        </p:txBody>
      </p:sp>
      <p:sp>
        <p:nvSpPr>
          <p:cNvPr id="6" name="Rectangle 5">
            <a:extLst>
              <a:ext uri="{FF2B5EF4-FFF2-40B4-BE49-F238E27FC236}">
                <a16:creationId xmlns:a16="http://schemas.microsoft.com/office/drawing/2014/main" id="{E274F8ED-E916-40D9-8FAC-6BEE4BE552D0}"/>
              </a:ext>
            </a:extLst>
          </p:cNvPr>
          <p:cNvSpPr/>
          <p:nvPr/>
        </p:nvSpPr>
        <p:spPr>
          <a:xfrm>
            <a:off x="903335" y="1804993"/>
            <a:ext cx="10137704" cy="367216"/>
          </a:xfrm>
          <a:prstGeom prst="rect">
            <a:avLst/>
          </a:prstGeom>
        </p:spPr>
        <p:txBody>
          <a:bodyPr wrap="square">
            <a:spAutoFit/>
          </a:bodyPr>
          <a:lstStyle/>
          <a:p>
            <a:pPr marL="800100" lvl="1"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files.zillowstatic.com/research/public/Zip/Zip_Zhvi_SingleFamilyResidence.csv</a:t>
            </a: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sp>
        <p:nvSpPr>
          <p:cNvPr id="10" name="TextBox 9">
            <a:extLst>
              <a:ext uri="{FF2B5EF4-FFF2-40B4-BE49-F238E27FC236}">
                <a16:creationId xmlns:a16="http://schemas.microsoft.com/office/drawing/2014/main" id="{AD5D5607-E560-4291-B650-F7FB0680AFC7}"/>
              </a:ext>
            </a:extLst>
          </p:cNvPr>
          <p:cNvSpPr txBox="1"/>
          <p:nvPr/>
        </p:nvSpPr>
        <p:spPr>
          <a:xfrm>
            <a:off x="621146" y="2619763"/>
            <a:ext cx="3989234"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Median Household Income for Y2018</a:t>
            </a:r>
          </a:p>
        </p:txBody>
      </p:sp>
      <p:sp>
        <p:nvSpPr>
          <p:cNvPr id="12" name="Rectangle 11">
            <a:extLst>
              <a:ext uri="{FF2B5EF4-FFF2-40B4-BE49-F238E27FC236}">
                <a16:creationId xmlns:a16="http://schemas.microsoft.com/office/drawing/2014/main" id="{4125B45A-0F44-4412-8EA7-7CBD8EEE27B4}"/>
              </a:ext>
            </a:extLst>
          </p:cNvPr>
          <p:cNvSpPr/>
          <p:nvPr/>
        </p:nvSpPr>
        <p:spPr>
          <a:xfrm>
            <a:off x="858017" y="3134075"/>
            <a:ext cx="10137704" cy="366960"/>
          </a:xfrm>
          <a:prstGeom prst="rect">
            <a:avLst/>
          </a:prstGeom>
        </p:spPr>
        <p:txBody>
          <a:bodyPr wrap="square">
            <a:spAutoFit/>
          </a:bodyPr>
          <a:lstStyle/>
          <a:p>
            <a:pPr marL="800100" lvl="1"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https://www.ers.usda.gov/data-products/county-level-data-sets/download-data/</a:t>
            </a: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sp>
        <p:nvSpPr>
          <p:cNvPr id="14" name="TextBox 13">
            <a:extLst>
              <a:ext uri="{FF2B5EF4-FFF2-40B4-BE49-F238E27FC236}">
                <a16:creationId xmlns:a16="http://schemas.microsoft.com/office/drawing/2014/main" id="{D4C056B5-AD2B-4F1E-BDFA-DF058264768A}"/>
              </a:ext>
            </a:extLst>
          </p:cNvPr>
          <p:cNvSpPr txBox="1"/>
          <p:nvPr/>
        </p:nvSpPr>
        <p:spPr>
          <a:xfrm>
            <a:off x="621146" y="3764887"/>
            <a:ext cx="3070071" cy="369332"/>
          </a:xfrm>
          <a:prstGeom prst="rect">
            <a:avLst/>
          </a:prstGeom>
          <a:noFill/>
        </p:spPr>
        <p:txBody>
          <a:bodyPr wrap="none" rtlCol="0">
            <a:spAutoFit/>
          </a:bodyPr>
          <a:lstStyle/>
          <a:p>
            <a:r>
              <a:rPr lang="en-US" u="sng" dirty="0">
                <a:solidFill>
                  <a:schemeClr val="bg1"/>
                </a:solidFill>
                <a:latin typeface="Arial" panose="020B0604020202020204" pitchFamily="34" charset="0"/>
                <a:cs typeface="Arial" panose="020B0604020202020204" pitchFamily="34" charset="0"/>
              </a:rPr>
              <a:t>Crime Rates and Population</a:t>
            </a:r>
          </a:p>
        </p:txBody>
      </p:sp>
      <p:sp>
        <p:nvSpPr>
          <p:cNvPr id="4" name="Rectangle 3">
            <a:extLst>
              <a:ext uri="{FF2B5EF4-FFF2-40B4-BE49-F238E27FC236}">
                <a16:creationId xmlns:a16="http://schemas.microsoft.com/office/drawing/2014/main" id="{1FCC886F-23C2-4DA1-9922-E263F6E3A18B}"/>
              </a:ext>
            </a:extLst>
          </p:cNvPr>
          <p:cNvSpPr/>
          <p:nvPr/>
        </p:nvSpPr>
        <p:spPr>
          <a:xfrm>
            <a:off x="1337480" y="4226339"/>
            <a:ext cx="9307773" cy="646331"/>
          </a:xfrm>
          <a:prstGeom prst="rect">
            <a:avLst/>
          </a:prstGeom>
        </p:spPr>
        <p:txBody>
          <a:bodyPr wrap="square">
            <a:spAutoFit/>
          </a:bodyPr>
          <a:lstStyle/>
          <a:p>
            <a:pPr marL="285750" indent="-285750">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rPr>
              <a:t>Extracted from Kaggle with Y2016 crime rates by county in the United States. Title from Kaggle: “United States Crime Rate by County</a:t>
            </a:r>
            <a:endParaRPr lang="en-US" dirty="0">
              <a:solidFill>
                <a:schemeClr val="bg1"/>
              </a:solidFill>
            </a:endParaRPr>
          </a:p>
        </p:txBody>
      </p:sp>
      <p:sp>
        <p:nvSpPr>
          <p:cNvPr id="2" name="Slide Number Placeholder 1">
            <a:extLst>
              <a:ext uri="{FF2B5EF4-FFF2-40B4-BE49-F238E27FC236}">
                <a16:creationId xmlns:a16="http://schemas.microsoft.com/office/drawing/2014/main" id="{9E312C1F-23F4-49C5-AA03-567FCBB5178C}"/>
              </a:ext>
            </a:extLst>
          </p:cNvPr>
          <p:cNvSpPr>
            <a:spLocks noGrp="1"/>
          </p:cNvSpPr>
          <p:nvPr>
            <p:ph type="sldNum" sz="quarter" idx="12"/>
          </p:nvPr>
        </p:nvSpPr>
        <p:spPr/>
        <p:txBody>
          <a:bodyPr/>
          <a:lstStyle/>
          <a:p>
            <a:fld id="{6D22F896-40B5-4ADD-8801-0D06FADFA095}" type="slidenum">
              <a:rPr lang="en-US" smtClean="0"/>
              <a:t>39</a:t>
            </a:fld>
            <a:endParaRPr lang="en-US" dirty="0"/>
          </a:p>
        </p:txBody>
      </p:sp>
    </p:spTree>
    <p:extLst>
      <p:ext uri="{BB962C8B-B14F-4D97-AF65-F5344CB8AC3E}">
        <p14:creationId xmlns:p14="http://schemas.microsoft.com/office/powerpoint/2010/main" val="1043093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
          <p:cNvSpPr txBox="1"/>
          <p:nvPr/>
        </p:nvSpPr>
        <p:spPr>
          <a:xfrm>
            <a:off x="1135436" y="2844225"/>
            <a:ext cx="223170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i="0" u="none" strike="noStrike" cap="none">
                <a:solidFill>
                  <a:schemeClr val="lt1"/>
                </a:solidFill>
                <a:latin typeface="Arial"/>
                <a:ea typeface="Arial"/>
                <a:cs typeface="Arial"/>
                <a:sym typeface="Arial"/>
              </a:rPr>
              <a:t>Motivation</a:t>
            </a:r>
            <a:endParaRPr/>
          </a:p>
        </p:txBody>
      </p:sp>
      <p:cxnSp>
        <p:nvCxnSpPr>
          <p:cNvPr id="266" name="Google Shape;266;p3"/>
          <p:cNvCxnSpPr/>
          <p:nvPr/>
        </p:nvCxnSpPr>
        <p:spPr>
          <a:xfrm>
            <a:off x="3748585" y="1155510"/>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67" name="Google Shape;267;p3"/>
          <p:cNvSpPr/>
          <p:nvPr/>
        </p:nvSpPr>
        <p:spPr>
          <a:xfrm>
            <a:off x="3980597" y="1301299"/>
            <a:ext cx="7146877" cy="4401205"/>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Sports analytics has become a popular topic in the data science field where the term has been popularized with the release of the 2011 film, Moneyball.  </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The game of sports maybe different among popular sports of baseball, hockey, football, and basketball, but the underlying principle governing the idea of analyzing and predicting outcome in sports performance is identical. </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Kobe Bryant was an icon in the history of basketball and we want to leverage on data collected from his entire career.</a:t>
            </a:r>
            <a:endParaRPr dirty="0"/>
          </a:p>
          <a:p>
            <a:pPr marL="0" marR="0" lvl="0" indent="0" algn="just" rtl="0">
              <a:spcBef>
                <a:spcPts val="0"/>
              </a:spcBef>
              <a:spcAft>
                <a:spcPts val="0"/>
              </a:spcAft>
              <a:buNone/>
            </a:pPr>
            <a:endParaRPr sz="2000" b="0" i="0" u="none" strike="noStrike" cap="none" dirty="0">
              <a:solidFill>
                <a:schemeClr val="lt1"/>
              </a:solidFill>
              <a:latin typeface="Arial"/>
              <a:ea typeface="Arial"/>
              <a:cs typeface="Arial"/>
              <a:sym typeface="Arial"/>
            </a:endParaRPr>
          </a:p>
          <a:p>
            <a:pPr marL="0" marR="0" lvl="0" indent="0" algn="just" rtl="0">
              <a:spcBef>
                <a:spcPts val="0"/>
              </a:spcBef>
              <a:spcAft>
                <a:spcPts val="0"/>
              </a:spcAft>
              <a:buNone/>
            </a:pPr>
            <a:r>
              <a:rPr lang="en-US" sz="2000" b="0" i="0" u="none" strike="noStrike" cap="none" dirty="0">
                <a:solidFill>
                  <a:schemeClr val="lt1"/>
                </a:solidFill>
                <a:latin typeface="Arial"/>
                <a:ea typeface="Arial"/>
                <a:cs typeface="Arial"/>
                <a:sym typeface="Arial"/>
              </a:rPr>
              <a:t>Therefore, we would like to get an experience in sports analytics.</a:t>
            </a:r>
            <a:endParaRPr dirty="0"/>
          </a:p>
        </p:txBody>
      </p:sp>
      <p:sp>
        <p:nvSpPr>
          <p:cNvPr id="2" name="Slide Number Placeholder 1">
            <a:extLst>
              <a:ext uri="{FF2B5EF4-FFF2-40B4-BE49-F238E27FC236}">
                <a16:creationId xmlns:a16="http://schemas.microsoft.com/office/drawing/2014/main" id="{1E9CF9C1-1B16-4435-98C2-FF86B02B8F70}"/>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D611A04F-9DB4-4743-B99B-633080709150}"/>
              </a:ext>
            </a:extLst>
          </p:cNvPr>
          <p:cNvSpPr/>
          <p:nvPr/>
        </p:nvSpPr>
        <p:spPr>
          <a:xfrm>
            <a:off x="809767" y="1842232"/>
            <a:ext cx="9557982" cy="4185761"/>
          </a:xfrm>
          <a:prstGeom prst="rect">
            <a:avLst/>
          </a:prstGeom>
        </p:spPr>
        <p:txBody>
          <a:bodyPr wrap="square">
            <a:spAutoFit/>
          </a:bodyPr>
          <a:lstStyle/>
          <a:p>
            <a:pPr lvl="0"/>
            <a:r>
              <a:rPr lang="en-US" dirty="0">
                <a:solidFill>
                  <a:schemeClr val="bg1"/>
                </a:solidFill>
                <a:latin typeface="Arial" panose="020B0604020202020204" pitchFamily="34" charset="0"/>
                <a:cs typeface="Arial" panose="020B0604020202020204" pitchFamily="34" charset="0"/>
              </a:rPr>
              <a:t>Zillow Data:</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Dropped data from Apr 1996 to Dec 1996.</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“Growth” rate column by taking the Dec 2019 data and dividing it by the Jan 1997 data.</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“std” or standard deviation column by taking data for the past 10 years from Jan 2010 to Dec 2019.</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Added “mean” column by taking data for the past 10 years from Jan 2010 to Dec 2019.</a:t>
            </a:r>
          </a:p>
          <a:p>
            <a:pPr marL="742950" lvl="1" indent="-285750">
              <a:buFont typeface="Wingdings" panose="05000000000000000000" pitchFamily="2" charset="2"/>
              <a:buChar char="§"/>
            </a:pPr>
            <a:endParaRPr lang="en-US" sz="1600" dirty="0">
              <a:solidFill>
                <a:schemeClr val="bg1"/>
              </a:solidFill>
              <a:latin typeface="Arial" panose="020B0604020202020204" pitchFamily="34" charset="0"/>
              <a:cs typeface="Arial" panose="020B0604020202020204" pitchFamily="34" charset="0"/>
            </a:endParaRPr>
          </a:p>
          <a:p>
            <a:pPr lvl="0"/>
            <a:r>
              <a:rPr lang="en-US" dirty="0">
                <a:solidFill>
                  <a:schemeClr val="bg1"/>
                </a:solidFill>
                <a:latin typeface="Arial" panose="020B0604020202020204" pitchFamily="34" charset="0"/>
                <a:cs typeface="Arial" panose="020B0604020202020204" pitchFamily="34" charset="0"/>
              </a:rPr>
              <a:t>Median Household Income for Y2018:</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Retained only columns County Name, State and Median Income.</a:t>
            </a:r>
          </a:p>
          <a:p>
            <a:pPr marL="742950" lvl="1" indent="-285750">
              <a:buFont typeface="Wingdings" panose="05000000000000000000" pitchFamily="2" charset="2"/>
              <a:buChar char="§"/>
            </a:pPr>
            <a:endParaRPr lang="en-US" sz="1600" dirty="0">
              <a:solidFill>
                <a:schemeClr val="bg1"/>
              </a:solidFill>
              <a:latin typeface="Arial" panose="020B0604020202020204" pitchFamily="34" charset="0"/>
              <a:cs typeface="Arial" panose="020B0604020202020204" pitchFamily="34" charset="0"/>
            </a:endParaRPr>
          </a:p>
          <a:p>
            <a:pPr lvl="0"/>
            <a:r>
              <a:rPr lang="en-US" dirty="0">
                <a:solidFill>
                  <a:schemeClr val="bg1"/>
                </a:solidFill>
                <a:latin typeface="Arial" panose="020B0604020202020204" pitchFamily="34" charset="0"/>
                <a:cs typeface="Arial" panose="020B0604020202020204" pitchFamily="34" charset="0"/>
              </a:rPr>
              <a:t>Crime Rates:</a:t>
            </a:r>
            <a:endParaRPr lang="en-US" sz="1600" dirty="0">
              <a:solidFill>
                <a:schemeClr val="bg1"/>
              </a:solidFill>
              <a:latin typeface="Arial" panose="020B0604020202020204" pitchFamily="34" charset="0"/>
              <a:cs typeface="Arial" panose="020B0604020202020204" pitchFamily="34" charset="0"/>
            </a:endParaRPr>
          </a:p>
          <a:p>
            <a:pPr marL="742950" lvl="1"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Retained only columns County Name, State and Crime Rate Income.</a:t>
            </a:r>
            <a:endParaRPr lang="en-US" sz="1600"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 </a:t>
            </a:r>
            <a:endParaRPr lang="en-US" sz="1600" dirty="0">
              <a:solidFill>
                <a:schemeClr val="bg1"/>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2441A83-F123-4E3D-B738-A24688C7CDCB}"/>
              </a:ext>
            </a:extLst>
          </p:cNvPr>
          <p:cNvSpPr/>
          <p:nvPr/>
        </p:nvSpPr>
        <p:spPr>
          <a:xfrm>
            <a:off x="809767" y="1307088"/>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Dealing with Missing Values, Cleaning and Transforming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7BD29E3-8230-4444-A77C-AEE0D0F8F833}"/>
              </a:ext>
            </a:extLst>
          </p:cNvPr>
          <p:cNvSpPr>
            <a:spLocks noGrp="1"/>
          </p:cNvSpPr>
          <p:nvPr>
            <p:ph type="sldNum" sz="quarter" idx="12"/>
          </p:nvPr>
        </p:nvSpPr>
        <p:spPr/>
        <p:txBody>
          <a:bodyPr/>
          <a:lstStyle/>
          <a:p>
            <a:fld id="{6D22F896-40B5-4ADD-8801-0D06FADFA095}" type="slidenum">
              <a:rPr lang="en-US" smtClean="0"/>
              <a:t>40</a:t>
            </a:fld>
            <a:endParaRPr lang="en-US" dirty="0"/>
          </a:p>
        </p:txBody>
      </p:sp>
    </p:spTree>
    <p:extLst>
      <p:ext uri="{BB962C8B-B14F-4D97-AF65-F5344CB8AC3E}">
        <p14:creationId xmlns:p14="http://schemas.microsoft.com/office/powerpoint/2010/main" val="11456246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93CA032-CA06-4445-BD71-85F82FF487C5}"/>
              </a:ext>
            </a:extLst>
          </p:cNvPr>
          <p:cNvSpPr/>
          <p:nvPr/>
        </p:nvSpPr>
        <p:spPr>
          <a:xfrm>
            <a:off x="1285895" y="1991657"/>
            <a:ext cx="9777889" cy="3627211"/>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First merge:</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Merged Zillow and Crime Rate data frames joining through “County Name” and “State” columns.</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746 observations were dropped from 30,434 to 29,688.</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Second merge:</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Merged “First merge” with the Median Household Income joining through “County Name” and “State” columns.</a:t>
            </a: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This time, 29,519 observations were left or only 169 observations were dropped from the first merge.</a:t>
            </a:r>
            <a:endParaRPr lang="en-US"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F1F0974-63A7-497E-868C-C91C6D276E69}"/>
              </a:ext>
            </a:extLst>
          </p:cNvPr>
          <p:cNvSpPr/>
          <p:nvPr/>
        </p:nvSpPr>
        <p:spPr>
          <a:xfrm>
            <a:off x="809767" y="1307088"/>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Merging of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70465F5D-F887-45E6-B839-0D647E9686AE}"/>
              </a:ext>
            </a:extLst>
          </p:cNvPr>
          <p:cNvSpPr>
            <a:spLocks noGrp="1"/>
          </p:cNvSpPr>
          <p:nvPr>
            <p:ph type="sldNum" sz="quarter" idx="12"/>
          </p:nvPr>
        </p:nvSpPr>
        <p:spPr/>
        <p:txBody>
          <a:bodyPr/>
          <a:lstStyle/>
          <a:p>
            <a:fld id="{6D22F896-40B5-4ADD-8801-0D06FADFA095}" type="slidenum">
              <a:rPr lang="en-US" smtClean="0"/>
              <a:t>41</a:t>
            </a:fld>
            <a:endParaRPr lang="en-US" dirty="0"/>
          </a:p>
        </p:txBody>
      </p:sp>
    </p:spTree>
    <p:extLst>
      <p:ext uri="{BB962C8B-B14F-4D97-AF65-F5344CB8AC3E}">
        <p14:creationId xmlns:p14="http://schemas.microsoft.com/office/powerpoint/2010/main" val="17519614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F1F0974-63A7-497E-868C-C91C6D276E69}"/>
              </a:ext>
            </a:extLst>
          </p:cNvPr>
          <p:cNvSpPr/>
          <p:nvPr/>
        </p:nvSpPr>
        <p:spPr>
          <a:xfrm>
            <a:off x="805218" y="1377244"/>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Further Cleaning Transformation After Merging Data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292E5C8A-901E-46A0-A1A6-5E4F72DFEAE0}"/>
              </a:ext>
            </a:extLst>
          </p:cNvPr>
          <p:cNvSpPr/>
          <p:nvPr/>
        </p:nvSpPr>
        <p:spPr>
          <a:xfrm>
            <a:off x="1246495" y="2224373"/>
            <a:ext cx="8507105" cy="2738122"/>
          </a:xfrm>
          <a:prstGeom prst="rect">
            <a:avLst/>
          </a:prstGeom>
        </p:spPr>
        <p:txBody>
          <a:bodyPr wrap="square">
            <a:spAutoFit/>
          </a:bodyPr>
          <a:lstStyle/>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Kept rows with at least 60% non-NA values, which resulted to 23,044 observations left.</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Removed rows with crime rates of more than 1.27% (taken from 25% quantile of Crime Rate data), which resulted to 3,954 observations.</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Removed rows with median income of at most $59,000 (taken from 75% quantile of Median Household Income data), which resulted to 1,151 observations.</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1AF8C9D7-AB5A-4759-ACC5-623AC82183DD}"/>
              </a:ext>
            </a:extLst>
          </p:cNvPr>
          <p:cNvSpPr>
            <a:spLocks noGrp="1"/>
          </p:cNvSpPr>
          <p:nvPr>
            <p:ph type="sldNum" sz="quarter" idx="12"/>
          </p:nvPr>
        </p:nvSpPr>
        <p:spPr/>
        <p:txBody>
          <a:bodyPr/>
          <a:lstStyle/>
          <a:p>
            <a:fld id="{6D22F896-40B5-4ADD-8801-0D06FADFA095}" type="slidenum">
              <a:rPr lang="en-US" smtClean="0"/>
              <a:t>42</a:t>
            </a:fld>
            <a:endParaRPr lang="en-US" dirty="0"/>
          </a:p>
        </p:txBody>
      </p:sp>
    </p:spTree>
    <p:extLst>
      <p:ext uri="{BB962C8B-B14F-4D97-AF65-F5344CB8AC3E}">
        <p14:creationId xmlns:p14="http://schemas.microsoft.com/office/powerpoint/2010/main" val="3006291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03090" y="433546"/>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F1F0974-63A7-497E-868C-C91C6D276E69}"/>
              </a:ext>
            </a:extLst>
          </p:cNvPr>
          <p:cNvSpPr/>
          <p:nvPr/>
        </p:nvSpPr>
        <p:spPr>
          <a:xfrm>
            <a:off x="805218" y="1377244"/>
            <a:ext cx="8780060" cy="373757"/>
          </a:xfrm>
          <a:prstGeom prst="rect">
            <a:avLst/>
          </a:prstGeom>
        </p:spPr>
        <p:txBody>
          <a:bodyPr wrap="squar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Transformation After Choosing Top 10 Zip Codes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3AD859A0-87D1-4094-822F-E5B1EDCEEAA9}"/>
              </a:ext>
            </a:extLst>
          </p:cNvPr>
          <p:cNvSpPr/>
          <p:nvPr/>
        </p:nvSpPr>
        <p:spPr>
          <a:xfrm>
            <a:off x="1114567" y="2184710"/>
            <a:ext cx="9241811" cy="3034485"/>
          </a:xfrm>
          <a:prstGeom prst="rect">
            <a:avLst/>
          </a:prstGeom>
        </p:spPr>
        <p:txBody>
          <a:bodyPr wrap="square">
            <a:spAutoFit/>
          </a:bodyPr>
          <a:lstStyle/>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Dates as columns had been reset as index.</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Re-assigned index as “ds” which is a requirement in using fbprophet.</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Converted new index to datetime.</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Re-assigned zip codes as “y.”</a:t>
            </a:r>
          </a:p>
          <a:p>
            <a:pPr marL="342900" marR="0" lvl="0" indent="-342900" algn="just">
              <a:lnSpc>
                <a:spcPct val="107000"/>
              </a:lnSpc>
              <a:spcBef>
                <a:spcPts val="0"/>
              </a:spcBef>
              <a:spcAft>
                <a:spcPts val="0"/>
              </a:spcAft>
              <a:buFont typeface="Wingdings" panose="05000000000000000000" pitchFamily="2" charset="2"/>
              <a:buChar char="§"/>
            </a:pPr>
            <a:endParaRPr lang="en-US"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Wingdings" panose="05000000000000000000" pitchFamily="2" charset="2"/>
              <a:buChar char="§"/>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Generated fbprophet output </a:t>
            </a:r>
            <a:r>
              <a:rPr lang="en-US" b="1" dirty="0">
                <a:solidFill>
                  <a:schemeClr val="bg1"/>
                </a:solidFill>
                <a:latin typeface="Arial" panose="020B0604020202020204" pitchFamily="34" charset="0"/>
                <a:ea typeface="Calibri" panose="020F0502020204030204" pitchFamily="34" charset="0"/>
                <a:cs typeface="Arial" panose="020B0604020202020204" pitchFamily="34" charset="0"/>
              </a:rPr>
              <a:t>functions</a:t>
            </a: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 (can be seen from Jupyter Notebook file) for the Top 10 Zip Codes </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B9B7357F-8BA8-4F78-A7FC-F9CF0AC214D3}"/>
              </a:ext>
            </a:extLst>
          </p:cNvPr>
          <p:cNvSpPr>
            <a:spLocks noGrp="1"/>
          </p:cNvSpPr>
          <p:nvPr>
            <p:ph type="sldNum" sz="quarter" idx="12"/>
          </p:nvPr>
        </p:nvSpPr>
        <p:spPr/>
        <p:txBody>
          <a:bodyPr/>
          <a:lstStyle/>
          <a:p>
            <a:fld id="{6D22F896-40B5-4ADD-8801-0D06FADFA095}" type="slidenum">
              <a:rPr lang="en-US" smtClean="0"/>
              <a:t>43</a:t>
            </a:fld>
            <a:endParaRPr lang="en-US" dirty="0"/>
          </a:p>
        </p:txBody>
      </p:sp>
    </p:spTree>
    <p:extLst>
      <p:ext uri="{BB962C8B-B14F-4D97-AF65-F5344CB8AC3E}">
        <p14:creationId xmlns:p14="http://schemas.microsoft.com/office/powerpoint/2010/main" val="15078756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AD52D7-5873-4370-8218-7B6055299A8E}"/>
              </a:ext>
            </a:extLst>
          </p:cNvPr>
          <p:cNvCxnSpPr/>
          <p:nvPr/>
        </p:nvCxnSpPr>
        <p:spPr>
          <a:xfrm>
            <a:off x="7465325" y="1450074"/>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1E7FA4E3-14FF-4AD6-9C0C-F3680966BB39}"/>
              </a:ext>
            </a:extLst>
          </p:cNvPr>
          <p:cNvSpPr/>
          <p:nvPr/>
        </p:nvSpPr>
        <p:spPr>
          <a:xfrm>
            <a:off x="571330" y="1450074"/>
            <a:ext cx="6691663" cy="46459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6CBC3DC6-640F-4D0D-A70A-B4CC737C293A}"/>
              </a:ext>
            </a:extLst>
          </p:cNvPr>
          <p:cNvGrpSpPr/>
          <p:nvPr/>
        </p:nvGrpSpPr>
        <p:grpSpPr>
          <a:xfrm>
            <a:off x="838143" y="1728565"/>
            <a:ext cx="5966460" cy="4074160"/>
            <a:chOff x="0" y="0"/>
            <a:chExt cx="5966460" cy="4074160"/>
          </a:xfrm>
        </p:grpSpPr>
        <p:pic>
          <p:nvPicPr>
            <p:cNvPr id="20" name="Picture 19">
              <a:extLst>
                <a:ext uri="{FF2B5EF4-FFF2-40B4-BE49-F238E27FC236}">
                  <a16:creationId xmlns:a16="http://schemas.microsoft.com/office/drawing/2014/main" id="{FD61258E-F78C-4E7F-9C7E-75015E39E0F7}"/>
                </a:ext>
              </a:extLst>
            </p:cNvPr>
            <p:cNvPicPr>
              <a:picLocks noChangeAspect="1"/>
            </p:cNvPicPr>
            <p:nvPr/>
          </p:nvPicPr>
          <p:blipFill>
            <a:blip r:embed="rId2"/>
            <a:stretch>
              <a:fillRect/>
            </a:stretch>
          </p:blipFill>
          <p:spPr>
            <a:xfrm>
              <a:off x="0" y="2122170"/>
              <a:ext cx="5943600" cy="1951990"/>
            </a:xfrm>
            <a:prstGeom prst="rect">
              <a:avLst/>
            </a:prstGeom>
          </p:spPr>
        </p:pic>
        <p:pic>
          <p:nvPicPr>
            <p:cNvPr id="22" name="Picture 21">
              <a:extLst>
                <a:ext uri="{FF2B5EF4-FFF2-40B4-BE49-F238E27FC236}">
                  <a16:creationId xmlns:a16="http://schemas.microsoft.com/office/drawing/2014/main" id="{90872460-1E12-4663-B61F-F5615F08A3C5}"/>
                </a:ext>
              </a:extLst>
            </p:cNvPr>
            <p:cNvPicPr>
              <a:picLocks noChangeAspect="1"/>
            </p:cNvPicPr>
            <p:nvPr/>
          </p:nvPicPr>
          <p:blipFill>
            <a:blip r:embed="rId3"/>
            <a:stretch>
              <a:fillRect/>
            </a:stretch>
          </p:blipFill>
          <p:spPr>
            <a:xfrm>
              <a:off x="22860" y="0"/>
              <a:ext cx="5943600" cy="2148840"/>
            </a:xfrm>
            <a:prstGeom prst="rect">
              <a:avLst/>
            </a:prstGeom>
          </p:spPr>
        </p:pic>
      </p:grpSp>
      <p:sp>
        <p:nvSpPr>
          <p:cNvPr id="4" name="Rectangle 3">
            <a:extLst>
              <a:ext uri="{FF2B5EF4-FFF2-40B4-BE49-F238E27FC236}">
                <a16:creationId xmlns:a16="http://schemas.microsoft.com/office/drawing/2014/main" id="{C66DC008-51D2-4A32-A289-C8D88179B479}"/>
              </a:ext>
            </a:extLst>
          </p:cNvPr>
          <p:cNvSpPr/>
          <p:nvPr/>
        </p:nvSpPr>
        <p:spPr>
          <a:xfrm>
            <a:off x="7552666" y="2648310"/>
            <a:ext cx="3653049" cy="1477328"/>
          </a:xfrm>
          <a:prstGeom prst="rect">
            <a:avLst/>
          </a:prstGeom>
        </p:spPr>
        <p:txBody>
          <a:bodyPr wrap="square">
            <a:spAutoFit/>
          </a:bodyPr>
          <a:lstStyle/>
          <a:p>
            <a:pPr algn="just"/>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From the top 20 zip codes nationwide based on growth rates, majority of the zip code were all out of California and only 1 few from New York. </a:t>
            </a:r>
            <a:endParaRPr lang="en-US" dirty="0">
              <a:solidFill>
                <a:schemeClr val="bg1"/>
              </a:solidFill>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7A3490DA-907B-47CF-B215-73BDB2FB2F64}"/>
              </a:ext>
            </a:extLst>
          </p:cNvPr>
          <p:cNvSpPr>
            <a:spLocks noGrp="1"/>
          </p:cNvSpPr>
          <p:nvPr>
            <p:ph type="sldNum" sz="quarter" idx="12"/>
          </p:nvPr>
        </p:nvSpPr>
        <p:spPr/>
        <p:txBody>
          <a:bodyPr/>
          <a:lstStyle/>
          <a:p>
            <a:fld id="{6D22F896-40B5-4ADD-8801-0D06FADFA095}" type="slidenum">
              <a:rPr lang="en-US" smtClean="0"/>
              <a:t>44</a:t>
            </a:fld>
            <a:endParaRPr lang="en-US" dirty="0"/>
          </a:p>
        </p:txBody>
      </p:sp>
    </p:spTree>
    <p:extLst>
      <p:ext uri="{BB962C8B-B14F-4D97-AF65-F5344CB8AC3E}">
        <p14:creationId xmlns:p14="http://schemas.microsoft.com/office/powerpoint/2010/main" val="14423209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AD52D7-5873-4370-8218-7B6055299A8E}"/>
              </a:ext>
            </a:extLst>
          </p:cNvPr>
          <p:cNvCxnSpPr/>
          <p:nvPr/>
        </p:nvCxnSpPr>
        <p:spPr>
          <a:xfrm>
            <a:off x="4321792" y="1459173"/>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23339DDE-E4EF-4ACB-8A05-7F725C0AC128}"/>
              </a:ext>
            </a:extLst>
          </p:cNvPr>
          <p:cNvPicPr/>
          <p:nvPr/>
        </p:nvPicPr>
        <p:blipFill>
          <a:blip r:embed="rId2"/>
          <a:stretch>
            <a:fillRect/>
          </a:stretch>
        </p:blipFill>
        <p:spPr>
          <a:xfrm>
            <a:off x="4494679" y="2983852"/>
            <a:ext cx="7107056" cy="3046640"/>
          </a:xfrm>
          <a:prstGeom prst="rect">
            <a:avLst/>
          </a:prstGeom>
        </p:spPr>
      </p:pic>
      <p:pic>
        <p:nvPicPr>
          <p:cNvPr id="12" name="Picture 11">
            <a:extLst>
              <a:ext uri="{FF2B5EF4-FFF2-40B4-BE49-F238E27FC236}">
                <a16:creationId xmlns:a16="http://schemas.microsoft.com/office/drawing/2014/main" id="{AC87FA83-7701-4A85-B8FC-D37E18F8B5E3}"/>
              </a:ext>
            </a:extLst>
          </p:cNvPr>
          <p:cNvPicPr/>
          <p:nvPr/>
        </p:nvPicPr>
        <p:blipFill>
          <a:blip r:embed="rId3"/>
          <a:stretch>
            <a:fillRect/>
          </a:stretch>
        </p:blipFill>
        <p:spPr>
          <a:xfrm>
            <a:off x="6791752" y="1273080"/>
            <a:ext cx="2857500" cy="1654810"/>
          </a:xfrm>
          <a:prstGeom prst="rect">
            <a:avLst/>
          </a:prstGeom>
        </p:spPr>
      </p:pic>
      <p:sp>
        <p:nvSpPr>
          <p:cNvPr id="3" name="Rectangle 2">
            <a:extLst>
              <a:ext uri="{FF2B5EF4-FFF2-40B4-BE49-F238E27FC236}">
                <a16:creationId xmlns:a16="http://schemas.microsoft.com/office/drawing/2014/main" id="{1606B2AD-4652-40DB-9AC9-692A9A609BC8}"/>
              </a:ext>
            </a:extLst>
          </p:cNvPr>
          <p:cNvSpPr/>
          <p:nvPr/>
        </p:nvSpPr>
        <p:spPr>
          <a:xfrm>
            <a:off x="746077" y="2608062"/>
            <a:ext cx="2897872" cy="1262846"/>
          </a:xfrm>
          <a:prstGeom prst="rect">
            <a:avLst/>
          </a:prstGeom>
        </p:spPr>
        <p:txBody>
          <a:bodyPr wrap="square">
            <a:spAutoFit/>
          </a:bodyPr>
          <a:lstStyle/>
          <a:p>
            <a:pPr marR="0" lvl="0" algn="just">
              <a:lnSpc>
                <a:spcPct val="107000"/>
              </a:lnSpc>
              <a:spcBef>
                <a:spcPts val="0"/>
              </a:spcBef>
              <a:spcAft>
                <a:spcPts val="0"/>
              </a:spcAft>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Time Series plot for Hot Springs, Little Rock, Fayetteville, and Searcy in Arkansas.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E1E2A41-E25E-4E19-8D67-3B0A0DB05AC6}"/>
              </a:ext>
            </a:extLst>
          </p:cNvPr>
          <p:cNvSpPr>
            <a:spLocks noGrp="1"/>
          </p:cNvSpPr>
          <p:nvPr>
            <p:ph type="sldNum" sz="quarter" idx="12"/>
          </p:nvPr>
        </p:nvSpPr>
        <p:spPr/>
        <p:txBody>
          <a:bodyPr/>
          <a:lstStyle/>
          <a:p>
            <a:fld id="{6D22F896-40B5-4ADD-8801-0D06FADFA095}" type="slidenum">
              <a:rPr lang="en-US" smtClean="0"/>
              <a:t>45</a:t>
            </a:fld>
            <a:endParaRPr lang="en-US" dirty="0"/>
          </a:p>
        </p:txBody>
      </p:sp>
    </p:spTree>
    <p:extLst>
      <p:ext uri="{BB962C8B-B14F-4D97-AF65-F5344CB8AC3E}">
        <p14:creationId xmlns:p14="http://schemas.microsoft.com/office/powerpoint/2010/main" val="8055406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524771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Data Analysis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C08C87E-6D9A-49AD-BAE4-FBF74BFA1DC9}"/>
              </a:ext>
            </a:extLst>
          </p:cNvPr>
          <p:cNvSpPr/>
          <p:nvPr/>
        </p:nvSpPr>
        <p:spPr>
          <a:xfrm>
            <a:off x="571330" y="1177772"/>
            <a:ext cx="10974676" cy="373757"/>
          </a:xfrm>
          <a:prstGeom prst="rect">
            <a:avLst/>
          </a:prstGeom>
        </p:spPr>
        <p:txBody>
          <a:bodyPr wrap="square">
            <a:spAutoFit/>
          </a:bodyPr>
          <a:lstStyle/>
          <a:p>
            <a:pPr marR="0" lvl="0" algn="just">
              <a:lnSpc>
                <a:spcPct val="107000"/>
              </a:lnSpc>
              <a:spcBef>
                <a:spcPts val="0"/>
              </a:spcBef>
              <a:spcAft>
                <a:spcPts val="0"/>
              </a:spcAft>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Top 10 Zip Codes from the final data frame after merging all the data sorting from the highest growth rate.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BD202370-DDAB-46BA-BFAE-F60102A4D6A6}"/>
              </a:ext>
            </a:extLst>
          </p:cNvPr>
          <p:cNvGrpSpPr/>
          <p:nvPr/>
        </p:nvGrpSpPr>
        <p:grpSpPr>
          <a:xfrm>
            <a:off x="534082" y="1621054"/>
            <a:ext cx="5943600" cy="2360295"/>
            <a:chOff x="0" y="0"/>
            <a:chExt cx="5943600" cy="2360295"/>
          </a:xfrm>
        </p:grpSpPr>
        <p:pic>
          <p:nvPicPr>
            <p:cNvPr id="13" name="Picture 12">
              <a:extLst>
                <a:ext uri="{FF2B5EF4-FFF2-40B4-BE49-F238E27FC236}">
                  <a16:creationId xmlns:a16="http://schemas.microsoft.com/office/drawing/2014/main" id="{2560ED2B-0A52-4453-9237-25F47566D0E1}"/>
                </a:ext>
              </a:extLst>
            </p:cNvPr>
            <p:cNvPicPr>
              <a:picLocks noChangeAspect="1"/>
            </p:cNvPicPr>
            <p:nvPr/>
          </p:nvPicPr>
          <p:blipFill>
            <a:blip r:embed="rId2"/>
            <a:stretch>
              <a:fillRect/>
            </a:stretch>
          </p:blipFill>
          <p:spPr>
            <a:xfrm>
              <a:off x="0" y="0"/>
              <a:ext cx="5943600" cy="2360295"/>
            </a:xfrm>
            <a:prstGeom prst="rect">
              <a:avLst/>
            </a:prstGeom>
          </p:spPr>
        </p:pic>
        <p:sp>
          <p:nvSpPr>
            <p:cNvPr id="14" name="Text Box 48">
              <a:extLst>
                <a:ext uri="{FF2B5EF4-FFF2-40B4-BE49-F238E27FC236}">
                  <a16:creationId xmlns:a16="http://schemas.microsoft.com/office/drawing/2014/main" id="{D17FFB53-511F-49FC-A1FB-EDA5E909E64B}"/>
                </a:ext>
              </a:extLst>
            </p:cNvPr>
            <p:cNvSpPr txBox="1"/>
            <p:nvPr/>
          </p:nvSpPr>
          <p:spPr>
            <a:xfrm>
              <a:off x="4139206" y="169213"/>
              <a:ext cx="67056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Delaplane, VA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5" name="Straight Arrow Connector 14">
              <a:extLst>
                <a:ext uri="{FF2B5EF4-FFF2-40B4-BE49-F238E27FC236}">
                  <a16:creationId xmlns:a16="http://schemas.microsoft.com/office/drawing/2014/main" id="{AA5B5018-79D9-4BB9-9A52-DAA6F4DD5A9F}"/>
                </a:ext>
              </a:extLst>
            </p:cNvPr>
            <p:cNvCxnSpPr/>
            <p:nvPr/>
          </p:nvCxnSpPr>
          <p:spPr>
            <a:xfrm>
              <a:off x="4568746" y="315647"/>
              <a:ext cx="286406" cy="165538"/>
            </a:xfrm>
            <a:prstGeom prst="straightConnector1">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Text Box 50">
              <a:extLst>
                <a:ext uri="{FF2B5EF4-FFF2-40B4-BE49-F238E27FC236}">
                  <a16:creationId xmlns:a16="http://schemas.microsoft.com/office/drawing/2014/main" id="{1900057D-6EB1-470A-8213-9822A440D00C}"/>
                </a:ext>
              </a:extLst>
            </p:cNvPr>
            <p:cNvSpPr txBox="1"/>
            <p:nvPr/>
          </p:nvSpPr>
          <p:spPr>
            <a:xfrm>
              <a:off x="3976501" y="605261"/>
              <a:ext cx="73787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Winter Park, CO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 Box 52">
              <a:extLst>
                <a:ext uri="{FF2B5EF4-FFF2-40B4-BE49-F238E27FC236}">
                  <a16:creationId xmlns:a16="http://schemas.microsoft.com/office/drawing/2014/main" id="{25A0761E-A803-4B3A-A6B8-2DC30A097FBB}"/>
                </a:ext>
              </a:extLst>
            </p:cNvPr>
            <p:cNvSpPr txBox="1"/>
            <p:nvPr/>
          </p:nvSpPr>
          <p:spPr>
            <a:xfrm>
              <a:off x="4972253" y="566212"/>
              <a:ext cx="737870" cy="20066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gn="ctr">
                <a:lnSpc>
                  <a:spcPct val="107000"/>
                </a:lnSpc>
                <a:spcBef>
                  <a:spcPts val="0"/>
                </a:spcBef>
                <a:spcAft>
                  <a:spcPts val="0"/>
                </a:spcAft>
              </a:pPr>
              <a:r>
                <a:rPr lang="en-US" sz="600">
                  <a:ln>
                    <a:noFill/>
                  </a:ln>
                  <a:solidFill>
                    <a:srgbClr val="000000"/>
                  </a:solidFill>
                  <a:effectLst>
                    <a:outerShdw blurRad="38100" dist="19050" dir="2700000" algn="tl">
                      <a:schemeClr val="dk1">
                        <a:alpha val="40000"/>
                      </a:schemeClr>
                    </a:outerShdw>
                  </a:effectLst>
                  <a:latin typeface="Arial" panose="020B0604020202020204" pitchFamily="34" charset="0"/>
                  <a:ea typeface="Calibri" panose="020F0502020204030204" pitchFamily="34" charset="0"/>
                  <a:cs typeface="Times New Roman" panose="02020603050405020304" pitchFamily="18" charset="0"/>
                </a:rPr>
                <a:t>Underwood, WA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422B4467-EAB0-43E9-AA3B-FBEAA50E2FB0}"/>
                </a:ext>
              </a:extLst>
            </p:cNvPr>
            <p:cNvCxnSpPr/>
            <p:nvPr/>
          </p:nvCxnSpPr>
          <p:spPr>
            <a:xfrm flipH="1">
              <a:off x="5023370" y="725663"/>
              <a:ext cx="198383" cy="256540"/>
            </a:xfrm>
            <a:prstGeom prst="straightConnector1">
              <a:avLst/>
            </a:prstGeom>
            <a:noFill/>
            <a:ln w="6350" cap="flat" cmpd="sng" algn="ctr">
              <a:solidFill>
                <a:srgbClr val="4472C4"/>
              </a:solidFill>
              <a:prstDash val="solid"/>
              <a:miter lim="800000"/>
              <a:headEnd type="none" w="med" len="med"/>
              <a:tailEnd type="triangle" w="med" len="med"/>
            </a:ln>
            <a:effectLst/>
          </p:spPr>
        </p:cxnSp>
        <p:cxnSp>
          <p:nvCxnSpPr>
            <p:cNvPr id="21" name="Straight Arrow Connector 20">
              <a:extLst>
                <a:ext uri="{FF2B5EF4-FFF2-40B4-BE49-F238E27FC236}">
                  <a16:creationId xmlns:a16="http://schemas.microsoft.com/office/drawing/2014/main" id="{8DEE3A0F-18BB-4A3D-AD83-A8F41737BAB3}"/>
                </a:ext>
              </a:extLst>
            </p:cNvPr>
            <p:cNvCxnSpPr/>
            <p:nvPr/>
          </p:nvCxnSpPr>
          <p:spPr>
            <a:xfrm>
              <a:off x="4393025" y="767966"/>
              <a:ext cx="147145" cy="139262"/>
            </a:xfrm>
            <a:prstGeom prst="straightConnector1">
              <a:avLst/>
            </a:prstGeom>
            <a:noFill/>
            <a:ln w="6350" cap="flat" cmpd="sng" algn="ctr">
              <a:solidFill>
                <a:srgbClr val="4472C4"/>
              </a:solidFill>
              <a:prstDash val="solid"/>
              <a:miter lim="800000"/>
              <a:headEnd type="none" w="med" len="med"/>
              <a:tailEnd type="triangle" w="med" len="med"/>
            </a:ln>
            <a:effectLst/>
          </p:spPr>
        </p:cxnSp>
      </p:grpSp>
      <p:pic>
        <p:nvPicPr>
          <p:cNvPr id="22" name="Picture 21">
            <a:extLst>
              <a:ext uri="{FF2B5EF4-FFF2-40B4-BE49-F238E27FC236}">
                <a16:creationId xmlns:a16="http://schemas.microsoft.com/office/drawing/2014/main" id="{A00D942D-858F-446F-99E0-E08736B7D755}"/>
              </a:ext>
            </a:extLst>
          </p:cNvPr>
          <p:cNvPicPr/>
          <p:nvPr/>
        </p:nvPicPr>
        <p:blipFill>
          <a:blip r:embed="rId3"/>
          <a:stretch>
            <a:fillRect/>
          </a:stretch>
        </p:blipFill>
        <p:spPr>
          <a:xfrm>
            <a:off x="6502087" y="1621053"/>
            <a:ext cx="5155831" cy="2360295"/>
          </a:xfrm>
          <a:prstGeom prst="rect">
            <a:avLst/>
          </a:prstGeom>
        </p:spPr>
      </p:pic>
      <p:sp>
        <p:nvSpPr>
          <p:cNvPr id="4" name="Rectangle 3">
            <a:extLst>
              <a:ext uri="{FF2B5EF4-FFF2-40B4-BE49-F238E27FC236}">
                <a16:creationId xmlns:a16="http://schemas.microsoft.com/office/drawing/2014/main" id="{29F4D92E-AD06-4BC1-8548-CF620C69C7DC}"/>
              </a:ext>
            </a:extLst>
          </p:cNvPr>
          <p:cNvSpPr/>
          <p:nvPr/>
        </p:nvSpPr>
        <p:spPr>
          <a:xfrm>
            <a:off x="534082" y="4107939"/>
            <a:ext cx="11061966" cy="1552669"/>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Arial" panose="020B0604020202020204" pitchFamily="34" charset="0"/>
              </a:rPr>
              <a:t>From the top 10 zip codes nationwide based on growth rates, 3 came out of Minnesota, 2 from Oregon, 2 from Colorado, 1 from Washington, 1 from Virginia, and 1 from Idaho .</a:t>
            </a:r>
          </a:p>
          <a:p>
            <a:pPr algn="just">
              <a:lnSpc>
                <a:spcPct val="107000"/>
              </a:lnSpc>
            </a:pP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dirty="0">
                <a:solidFill>
                  <a:schemeClr val="bg1"/>
                </a:solidFill>
                <a:latin typeface="Arial" panose="020B0604020202020204" pitchFamily="34" charset="0"/>
                <a:cs typeface="Arial" panose="020B0604020202020204" pitchFamily="34" charset="0"/>
              </a:rPr>
              <a:t>Top 3 in terms of growth rates were Underwood, WA, Winter Park, CO and </a:t>
            </a:r>
            <a:r>
              <a:rPr lang="en-US" dirty="0" err="1">
                <a:solidFill>
                  <a:schemeClr val="bg1"/>
                </a:solidFill>
                <a:latin typeface="Arial" panose="020B0604020202020204" pitchFamily="34" charset="0"/>
                <a:cs typeface="Arial" panose="020B0604020202020204" pitchFamily="34" charset="0"/>
              </a:rPr>
              <a:t>Delaplane</a:t>
            </a:r>
            <a:r>
              <a:rPr lang="en-US" dirty="0">
                <a:solidFill>
                  <a:schemeClr val="bg1"/>
                </a:solidFill>
                <a:latin typeface="Arial" panose="020B0604020202020204" pitchFamily="34" charset="0"/>
                <a:cs typeface="Arial" panose="020B0604020202020204" pitchFamily="34" charset="0"/>
              </a:rPr>
              <a:t>, VA, which grew by around 250% from Jan 2017 to Dec 2019.</a:t>
            </a:r>
            <a:endPar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A58268A3-B19D-469C-98B4-876674CA679E}"/>
              </a:ext>
            </a:extLst>
          </p:cNvPr>
          <p:cNvSpPr>
            <a:spLocks noGrp="1"/>
          </p:cNvSpPr>
          <p:nvPr>
            <p:ph type="sldNum" sz="quarter" idx="12"/>
          </p:nvPr>
        </p:nvSpPr>
        <p:spPr/>
        <p:txBody>
          <a:bodyPr/>
          <a:lstStyle/>
          <a:p>
            <a:fld id="{6D22F896-40B5-4ADD-8801-0D06FADFA095}" type="slidenum">
              <a:rPr lang="en-US" smtClean="0"/>
              <a:t>46</a:t>
            </a:fld>
            <a:endParaRPr lang="en-US" dirty="0"/>
          </a:p>
        </p:txBody>
      </p:sp>
    </p:spTree>
    <p:extLst>
      <p:ext uri="{BB962C8B-B14F-4D97-AF65-F5344CB8AC3E}">
        <p14:creationId xmlns:p14="http://schemas.microsoft.com/office/powerpoint/2010/main" val="16970821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A1BA0387-80C5-49DC-B2CC-775189D29AF8}"/>
              </a:ext>
            </a:extLst>
          </p:cNvPr>
          <p:cNvSpPr/>
          <p:nvPr/>
        </p:nvSpPr>
        <p:spPr>
          <a:xfrm>
            <a:off x="666464" y="1273080"/>
            <a:ext cx="10583840" cy="966483"/>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Showing results from running the fbprophet of top 3 zip codes based on highest growth rates from Jan 1997 to Dec 2019. (</a:t>
            </a:r>
            <a:r>
              <a:rPr lang="en-US" b="1" i="1" dirty="0">
                <a:solidFill>
                  <a:schemeClr val="bg1"/>
                </a:solidFill>
                <a:latin typeface="Arial" panose="020B0604020202020204" pitchFamily="34" charset="0"/>
                <a:ea typeface="Calibri" panose="020F0502020204030204" pitchFamily="34" charset="0"/>
                <a:cs typeface="Times New Roman" panose="02020603050405020304" pitchFamily="18" charset="0"/>
              </a:rPr>
              <a:t>Note: Results from the remaining zip codes can be found from the Jupyter Notebook file.</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0CEF40FA-2D55-4319-A2C8-4AB132E4727C}"/>
              </a:ext>
            </a:extLst>
          </p:cNvPr>
          <p:cNvSpPr/>
          <p:nvPr/>
        </p:nvSpPr>
        <p:spPr>
          <a:xfrm>
            <a:off x="666464" y="2239563"/>
            <a:ext cx="4664482" cy="373757"/>
          </a:xfrm>
          <a:prstGeom prst="rect">
            <a:avLst/>
          </a:prstGeom>
        </p:spPr>
        <p:txBody>
          <a:bodyPr wrap="none">
            <a:spAutoFit/>
          </a:bodyPr>
          <a:lstStyle/>
          <a:p>
            <a:pPr marR="0" lvl="0" algn="just">
              <a:lnSpc>
                <a:spcPct val="107000"/>
              </a:lnSpc>
              <a:spcBef>
                <a:spcPts val="0"/>
              </a:spcBef>
              <a:spcAft>
                <a:spcPts val="0"/>
              </a:spcAft>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Zip Code 98651 – Underwood, Washington </a:t>
            </a:r>
            <a:endParaRPr lang="en-US" sz="16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Picture 16">
            <a:extLst>
              <a:ext uri="{FF2B5EF4-FFF2-40B4-BE49-F238E27FC236}">
                <a16:creationId xmlns:a16="http://schemas.microsoft.com/office/drawing/2014/main" id="{0D996418-FFDB-42D8-ABA0-AE61E5F75D53}"/>
              </a:ext>
            </a:extLst>
          </p:cNvPr>
          <p:cNvPicPr/>
          <p:nvPr/>
        </p:nvPicPr>
        <p:blipFill>
          <a:blip r:embed="rId2"/>
          <a:stretch>
            <a:fillRect/>
          </a:stretch>
        </p:blipFill>
        <p:spPr>
          <a:xfrm>
            <a:off x="571330" y="2667213"/>
            <a:ext cx="2922270" cy="1761490"/>
          </a:xfrm>
          <a:prstGeom prst="rect">
            <a:avLst/>
          </a:prstGeom>
        </p:spPr>
      </p:pic>
      <p:pic>
        <p:nvPicPr>
          <p:cNvPr id="23" name="Picture 22">
            <a:extLst>
              <a:ext uri="{FF2B5EF4-FFF2-40B4-BE49-F238E27FC236}">
                <a16:creationId xmlns:a16="http://schemas.microsoft.com/office/drawing/2014/main" id="{24682777-DE62-4D4F-9FF3-EF0B18F99552}"/>
              </a:ext>
            </a:extLst>
          </p:cNvPr>
          <p:cNvPicPr/>
          <p:nvPr/>
        </p:nvPicPr>
        <p:blipFill>
          <a:blip r:embed="rId3"/>
          <a:stretch>
            <a:fillRect/>
          </a:stretch>
        </p:blipFill>
        <p:spPr>
          <a:xfrm>
            <a:off x="3546639" y="2667213"/>
            <a:ext cx="2676740" cy="1761490"/>
          </a:xfrm>
          <a:prstGeom prst="rect">
            <a:avLst/>
          </a:prstGeom>
        </p:spPr>
      </p:pic>
      <p:pic>
        <p:nvPicPr>
          <p:cNvPr id="24" name="Picture 23">
            <a:extLst>
              <a:ext uri="{FF2B5EF4-FFF2-40B4-BE49-F238E27FC236}">
                <a16:creationId xmlns:a16="http://schemas.microsoft.com/office/drawing/2014/main" id="{C14EDCC7-9B29-41DC-AC54-FB7B68DB2E63}"/>
              </a:ext>
            </a:extLst>
          </p:cNvPr>
          <p:cNvPicPr/>
          <p:nvPr/>
        </p:nvPicPr>
        <p:blipFill>
          <a:blip r:embed="rId4"/>
          <a:stretch>
            <a:fillRect/>
          </a:stretch>
        </p:blipFill>
        <p:spPr>
          <a:xfrm>
            <a:off x="1976376" y="4521958"/>
            <a:ext cx="3034447" cy="1723418"/>
          </a:xfrm>
          <a:prstGeom prst="rect">
            <a:avLst/>
          </a:prstGeom>
        </p:spPr>
      </p:pic>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7" name="Rectangle 6">
            <a:extLst>
              <a:ext uri="{FF2B5EF4-FFF2-40B4-BE49-F238E27FC236}">
                <a16:creationId xmlns:a16="http://schemas.microsoft.com/office/drawing/2014/main" id="{BDA70F37-4CA1-407C-A14A-1554CB42CCE0}"/>
              </a:ext>
            </a:extLst>
          </p:cNvPr>
          <p:cNvSpPr/>
          <p:nvPr/>
        </p:nvSpPr>
        <p:spPr>
          <a:xfrm>
            <a:off x="6602843" y="2183644"/>
            <a:ext cx="5017827" cy="3337388"/>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Underwood, WA has the highest growth rate of 274% from Jan 1997 to Dec 2019 with a median house value</a:t>
            </a:r>
            <a:r>
              <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of $530K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We used 12 months or 365 days as horizon in predicting performance, and 204 months prior as training data.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Picking on MAPE over 365 days horizon, forecast error range is from 2% to 4% (see graph).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44F64E10-0EC3-49CB-A18B-52C28F1BD108}"/>
              </a:ext>
            </a:extLst>
          </p:cNvPr>
          <p:cNvSpPr>
            <a:spLocks noGrp="1"/>
          </p:cNvSpPr>
          <p:nvPr>
            <p:ph type="sldNum" sz="quarter" idx="12"/>
          </p:nvPr>
        </p:nvSpPr>
        <p:spPr/>
        <p:txBody>
          <a:bodyPr/>
          <a:lstStyle/>
          <a:p>
            <a:fld id="{6D22F896-40B5-4ADD-8801-0D06FADFA095}" type="slidenum">
              <a:rPr lang="en-US" smtClean="0"/>
              <a:t>47</a:t>
            </a:fld>
            <a:endParaRPr lang="en-US" dirty="0"/>
          </a:p>
        </p:txBody>
      </p:sp>
    </p:spTree>
    <p:extLst>
      <p:ext uri="{BB962C8B-B14F-4D97-AF65-F5344CB8AC3E}">
        <p14:creationId xmlns:p14="http://schemas.microsoft.com/office/powerpoint/2010/main" val="31309992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3F7C4A17-82AF-44F3-9AC9-F0CA883D0CF5}"/>
              </a:ext>
            </a:extLst>
          </p:cNvPr>
          <p:cNvSpPr/>
          <p:nvPr/>
        </p:nvSpPr>
        <p:spPr>
          <a:xfrm>
            <a:off x="564024" y="1592198"/>
            <a:ext cx="4480714" cy="373757"/>
          </a:xfrm>
          <a:prstGeom prst="rect">
            <a:avLst/>
          </a:prstGeom>
        </p:spPr>
        <p:txBody>
          <a:bodyPr wrap="none">
            <a:spAutoFit/>
          </a:bodyPr>
          <a:lstStyle/>
          <a:p>
            <a:pPr marR="0" lvl="0" algn="just">
              <a:lnSpc>
                <a:spcPct val="107000"/>
              </a:lnSpc>
              <a:spcBef>
                <a:spcPts val="0"/>
              </a:spcBef>
              <a:spcAft>
                <a:spcPts val="0"/>
              </a:spcAft>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 Zip Code 80482 – Winter Park, Colorado </a:t>
            </a:r>
            <a:endParaRPr lang="en-US" sz="16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a:extLst>
              <a:ext uri="{FF2B5EF4-FFF2-40B4-BE49-F238E27FC236}">
                <a16:creationId xmlns:a16="http://schemas.microsoft.com/office/drawing/2014/main" id="{733A8BDE-0B49-4A38-BF33-4CBF59520DBB}"/>
              </a:ext>
            </a:extLst>
          </p:cNvPr>
          <p:cNvPicPr/>
          <p:nvPr/>
        </p:nvPicPr>
        <p:blipFill>
          <a:blip r:embed="rId2"/>
          <a:stretch>
            <a:fillRect/>
          </a:stretch>
        </p:blipFill>
        <p:spPr>
          <a:xfrm>
            <a:off x="492168" y="2040611"/>
            <a:ext cx="2901575" cy="1748917"/>
          </a:xfrm>
          <a:prstGeom prst="rect">
            <a:avLst/>
          </a:prstGeom>
        </p:spPr>
      </p:pic>
      <p:pic>
        <p:nvPicPr>
          <p:cNvPr id="13" name="Picture 12">
            <a:extLst>
              <a:ext uri="{FF2B5EF4-FFF2-40B4-BE49-F238E27FC236}">
                <a16:creationId xmlns:a16="http://schemas.microsoft.com/office/drawing/2014/main" id="{4BD4F19F-7B71-4516-9D72-00DC1831E44D}"/>
              </a:ext>
            </a:extLst>
          </p:cNvPr>
          <p:cNvPicPr/>
          <p:nvPr/>
        </p:nvPicPr>
        <p:blipFill>
          <a:blip r:embed="rId3"/>
          <a:stretch>
            <a:fillRect/>
          </a:stretch>
        </p:blipFill>
        <p:spPr>
          <a:xfrm>
            <a:off x="3424387" y="2040611"/>
            <a:ext cx="2938145" cy="1748911"/>
          </a:xfrm>
          <a:prstGeom prst="rect">
            <a:avLst/>
          </a:prstGeom>
        </p:spPr>
      </p:pic>
      <p:pic>
        <p:nvPicPr>
          <p:cNvPr id="14" name="Picture 13">
            <a:extLst>
              <a:ext uri="{FF2B5EF4-FFF2-40B4-BE49-F238E27FC236}">
                <a16:creationId xmlns:a16="http://schemas.microsoft.com/office/drawing/2014/main" id="{BAC549F0-3E95-4E85-B5FA-36BC00F2DD49}"/>
              </a:ext>
            </a:extLst>
          </p:cNvPr>
          <p:cNvPicPr/>
          <p:nvPr/>
        </p:nvPicPr>
        <p:blipFill>
          <a:blip r:embed="rId4"/>
          <a:stretch>
            <a:fillRect/>
          </a:stretch>
        </p:blipFill>
        <p:spPr>
          <a:xfrm>
            <a:off x="757390" y="3914522"/>
            <a:ext cx="5188479" cy="2272463"/>
          </a:xfrm>
          <a:prstGeom prst="rect">
            <a:avLst/>
          </a:prstGeom>
        </p:spPr>
      </p:pic>
      <p:sp>
        <p:nvSpPr>
          <p:cNvPr id="4" name="Rectangle 3">
            <a:extLst>
              <a:ext uri="{FF2B5EF4-FFF2-40B4-BE49-F238E27FC236}">
                <a16:creationId xmlns:a16="http://schemas.microsoft.com/office/drawing/2014/main" id="{A7E31DD6-7D4B-45F7-9367-59BCC3D98F37}"/>
              </a:ext>
            </a:extLst>
          </p:cNvPr>
          <p:cNvSpPr/>
          <p:nvPr/>
        </p:nvSpPr>
        <p:spPr>
          <a:xfrm>
            <a:off x="6575548" y="2212978"/>
            <a:ext cx="5031473" cy="3216778"/>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Winter Park, CO has the second highest growth rate of 249% from Jan 1997 to Dec 2019 with a median house value of $676K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1"/>
                </a:solidFill>
                <a:latin typeface="Arial" panose="020B0604020202020204" pitchFamily="34" charset="0"/>
                <a:ea typeface="Calibri" panose="020F0502020204030204" pitchFamily="34" charset="0"/>
              </a:rPr>
              <a:t>We used 12 months or 365 days as horizon in predicting performance, and 204 months prior as training data. </a:t>
            </a:r>
          </a:p>
          <a:p>
            <a:endParaRPr lang="en-US" dirty="0">
              <a:solidFill>
                <a:schemeClr val="bg1"/>
              </a:solidFill>
              <a:latin typeface="Arial" panose="020B0604020202020204" pitchFamily="34" charset="0"/>
              <a:ea typeface="Calibri" panose="020F0502020204030204" pitchFamily="34" charset="0"/>
            </a:endParaRPr>
          </a:p>
          <a:p>
            <a:r>
              <a:rPr lang="en-US" dirty="0">
                <a:solidFill>
                  <a:schemeClr val="bg1"/>
                </a:solidFill>
                <a:latin typeface="Arial" panose="020B0604020202020204" pitchFamily="34" charset="0"/>
                <a:ea typeface="Calibri" panose="020F0502020204030204" pitchFamily="34" charset="0"/>
              </a:rPr>
              <a:t>Picking on MAPE over 365 days horizon, we see that forecast error range is from 2% to 6% (see graph). </a:t>
            </a:r>
            <a:endParaRPr lang="en-US" dirty="0">
              <a:solidFill>
                <a:schemeClr val="bg1"/>
              </a:solidFill>
            </a:endParaRPr>
          </a:p>
        </p:txBody>
      </p:sp>
      <p:sp>
        <p:nvSpPr>
          <p:cNvPr id="3" name="Slide Number Placeholder 2">
            <a:extLst>
              <a:ext uri="{FF2B5EF4-FFF2-40B4-BE49-F238E27FC236}">
                <a16:creationId xmlns:a16="http://schemas.microsoft.com/office/drawing/2014/main" id="{3F9D17E8-A1F3-4B5E-A264-1D6BC41D0A73}"/>
              </a:ext>
            </a:extLst>
          </p:cNvPr>
          <p:cNvSpPr>
            <a:spLocks noGrp="1"/>
          </p:cNvSpPr>
          <p:nvPr>
            <p:ph type="sldNum" sz="quarter" idx="12"/>
          </p:nvPr>
        </p:nvSpPr>
        <p:spPr/>
        <p:txBody>
          <a:bodyPr/>
          <a:lstStyle/>
          <a:p>
            <a:fld id="{6D22F896-40B5-4ADD-8801-0D06FADFA095}" type="slidenum">
              <a:rPr lang="en-US" smtClean="0"/>
              <a:t>48</a:t>
            </a:fld>
            <a:endParaRPr lang="en-US" dirty="0"/>
          </a:p>
        </p:txBody>
      </p:sp>
    </p:spTree>
    <p:extLst>
      <p:ext uri="{BB962C8B-B14F-4D97-AF65-F5344CB8AC3E}">
        <p14:creationId xmlns:p14="http://schemas.microsoft.com/office/powerpoint/2010/main" val="10766255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B42A81A-52AD-4CD2-8965-C5BBCA4C38B1}"/>
              </a:ext>
            </a:extLst>
          </p:cNvPr>
          <p:cNvCxnSpPr>
            <a:cxnSpLocks/>
          </p:cNvCxnSpPr>
          <p:nvPr/>
        </p:nvCxnSpPr>
        <p:spPr>
          <a:xfrm>
            <a:off x="6482687" y="1997123"/>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3" name="Rectangle 2">
            <a:extLst>
              <a:ext uri="{FF2B5EF4-FFF2-40B4-BE49-F238E27FC236}">
                <a16:creationId xmlns:a16="http://schemas.microsoft.com/office/drawing/2014/main" id="{54A08CB1-5260-4DEC-9708-C70D0F0C7084}"/>
              </a:ext>
            </a:extLst>
          </p:cNvPr>
          <p:cNvSpPr/>
          <p:nvPr/>
        </p:nvSpPr>
        <p:spPr>
          <a:xfrm>
            <a:off x="661098" y="1577095"/>
            <a:ext cx="4014882" cy="373757"/>
          </a:xfrm>
          <a:prstGeom prst="rect">
            <a:avLst/>
          </a:prstGeom>
        </p:spPr>
        <p:txBody>
          <a:bodyPr wrap="none">
            <a:spAutoFit/>
          </a:bodyPr>
          <a:lstStyle/>
          <a:p>
            <a:pPr algn="just">
              <a:lnSpc>
                <a:spcPct val="107000"/>
              </a:lnSpc>
            </a:pP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Zip Code 20144 – </a:t>
            </a:r>
            <a:r>
              <a:rPr lang="en-US" u="sng" dirty="0" err="1">
                <a:solidFill>
                  <a:schemeClr val="bg1"/>
                </a:solidFill>
                <a:latin typeface="Arial" panose="020B0604020202020204" pitchFamily="34" charset="0"/>
                <a:ea typeface="Calibri" panose="020F0502020204030204" pitchFamily="34" charset="0"/>
                <a:cs typeface="Times New Roman" panose="02020603050405020304" pitchFamily="18" charset="0"/>
              </a:rPr>
              <a:t>Delaplane</a:t>
            </a:r>
            <a:r>
              <a:rPr lang="en-US" u="sng" dirty="0">
                <a:solidFill>
                  <a:schemeClr val="bg1"/>
                </a:solidFill>
                <a:latin typeface="Arial" panose="020B0604020202020204" pitchFamily="34" charset="0"/>
                <a:ea typeface="Calibri" panose="020F0502020204030204" pitchFamily="34" charset="0"/>
                <a:cs typeface="Times New Roman" panose="02020603050405020304" pitchFamily="18" charset="0"/>
              </a:rPr>
              <a:t>, Virginia</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a:extLst>
              <a:ext uri="{FF2B5EF4-FFF2-40B4-BE49-F238E27FC236}">
                <a16:creationId xmlns:a16="http://schemas.microsoft.com/office/drawing/2014/main" id="{F9E4B40D-BD33-4B74-987A-F088D380035E}"/>
              </a:ext>
            </a:extLst>
          </p:cNvPr>
          <p:cNvPicPr/>
          <p:nvPr/>
        </p:nvPicPr>
        <p:blipFill>
          <a:blip r:embed="rId2"/>
          <a:stretch>
            <a:fillRect/>
          </a:stretch>
        </p:blipFill>
        <p:spPr>
          <a:xfrm>
            <a:off x="508169" y="1950852"/>
            <a:ext cx="2955290" cy="1779270"/>
          </a:xfrm>
          <a:prstGeom prst="rect">
            <a:avLst/>
          </a:prstGeom>
        </p:spPr>
      </p:pic>
      <p:pic>
        <p:nvPicPr>
          <p:cNvPr id="16" name="Picture 15">
            <a:extLst>
              <a:ext uri="{FF2B5EF4-FFF2-40B4-BE49-F238E27FC236}">
                <a16:creationId xmlns:a16="http://schemas.microsoft.com/office/drawing/2014/main" id="{2EF3FBD8-0809-4E96-B28D-7993AEFFAC69}"/>
              </a:ext>
            </a:extLst>
          </p:cNvPr>
          <p:cNvPicPr/>
          <p:nvPr/>
        </p:nvPicPr>
        <p:blipFill>
          <a:blip r:embed="rId3"/>
          <a:stretch>
            <a:fillRect/>
          </a:stretch>
        </p:blipFill>
        <p:spPr>
          <a:xfrm>
            <a:off x="3556319" y="1960730"/>
            <a:ext cx="2830830" cy="1779269"/>
          </a:xfrm>
          <a:prstGeom prst="rect">
            <a:avLst/>
          </a:prstGeom>
        </p:spPr>
      </p:pic>
      <p:pic>
        <p:nvPicPr>
          <p:cNvPr id="17" name="Picture 16">
            <a:extLst>
              <a:ext uri="{FF2B5EF4-FFF2-40B4-BE49-F238E27FC236}">
                <a16:creationId xmlns:a16="http://schemas.microsoft.com/office/drawing/2014/main" id="{8546B867-989B-4178-BCD5-AB3165058498}"/>
              </a:ext>
            </a:extLst>
          </p:cNvPr>
          <p:cNvPicPr/>
          <p:nvPr/>
        </p:nvPicPr>
        <p:blipFill>
          <a:blip r:embed="rId4"/>
          <a:stretch>
            <a:fillRect/>
          </a:stretch>
        </p:blipFill>
        <p:spPr>
          <a:xfrm>
            <a:off x="861864" y="3998796"/>
            <a:ext cx="5203190" cy="1989414"/>
          </a:xfrm>
          <a:prstGeom prst="rect">
            <a:avLst/>
          </a:prstGeom>
        </p:spPr>
      </p:pic>
      <p:sp>
        <p:nvSpPr>
          <p:cNvPr id="5" name="Rectangle 4">
            <a:extLst>
              <a:ext uri="{FF2B5EF4-FFF2-40B4-BE49-F238E27FC236}">
                <a16:creationId xmlns:a16="http://schemas.microsoft.com/office/drawing/2014/main" id="{4F6BB39E-515E-44AB-B135-5FE9BF87272D}"/>
              </a:ext>
            </a:extLst>
          </p:cNvPr>
          <p:cNvSpPr/>
          <p:nvPr/>
        </p:nvSpPr>
        <p:spPr>
          <a:xfrm>
            <a:off x="6651008" y="2066246"/>
            <a:ext cx="4849505" cy="3633752"/>
          </a:xfrm>
          <a:prstGeom prst="rect">
            <a:avLst/>
          </a:prstGeom>
        </p:spPr>
        <p:txBody>
          <a:bodyPr wrap="square">
            <a:spAutoFit/>
          </a:bodyPr>
          <a:lstStyle/>
          <a:p>
            <a:pPr algn="just">
              <a:lnSpc>
                <a:spcPct val="107000"/>
              </a:lnSpc>
            </a:pPr>
            <a:r>
              <a:rPr lang="en-US" dirty="0" err="1">
                <a:solidFill>
                  <a:schemeClr val="bg1"/>
                </a:solidFill>
                <a:latin typeface="Arial" panose="020B0604020202020204" pitchFamily="34" charset="0"/>
                <a:ea typeface="Calibri" panose="020F0502020204030204" pitchFamily="34" charset="0"/>
                <a:cs typeface="Times New Roman" panose="02020603050405020304" pitchFamily="18" charset="0"/>
              </a:rPr>
              <a:t>Delaplane</a:t>
            </a: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VA has the third highest growth rate of 247% from Jan 1997 to Dec 2019 with a median house value of $676K as of Dec 2019. </a:t>
            </a: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We used 12 months or 365 days as horizon in predicting performance, and 204 months prior as training data.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Picking on MAPE over 365 days horizon, we see that forecast error range is from 2% to 5% (see graph). </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F2C9787-A6C7-48B4-BC2A-74E5DC160AF5}"/>
              </a:ext>
            </a:extLst>
          </p:cNvPr>
          <p:cNvSpPr>
            <a:spLocks noGrp="1"/>
          </p:cNvSpPr>
          <p:nvPr>
            <p:ph type="sldNum" sz="quarter" idx="12"/>
          </p:nvPr>
        </p:nvSpPr>
        <p:spPr/>
        <p:txBody>
          <a:bodyPr/>
          <a:lstStyle/>
          <a:p>
            <a:fld id="{6D22F896-40B5-4ADD-8801-0D06FADFA095}" type="slidenum">
              <a:rPr lang="en-US" smtClean="0"/>
              <a:t>49</a:t>
            </a:fld>
            <a:endParaRPr lang="en-US" dirty="0"/>
          </a:p>
        </p:txBody>
      </p:sp>
    </p:spTree>
    <p:extLst>
      <p:ext uri="{BB962C8B-B14F-4D97-AF65-F5344CB8AC3E}">
        <p14:creationId xmlns:p14="http://schemas.microsoft.com/office/powerpoint/2010/main" val="3745242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
          <p:cNvSpPr txBox="1"/>
          <p:nvPr/>
        </p:nvSpPr>
        <p:spPr>
          <a:xfrm>
            <a:off x="8518875" y="2851919"/>
            <a:ext cx="2186817" cy="115416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i="0" u="none" strike="noStrike" cap="none">
                <a:solidFill>
                  <a:schemeClr val="lt1"/>
                </a:solidFill>
                <a:latin typeface="Arial"/>
                <a:ea typeface="Arial"/>
                <a:cs typeface="Arial"/>
                <a:sym typeface="Arial"/>
              </a:rPr>
              <a:t>Business</a:t>
            </a:r>
            <a:endParaRPr/>
          </a:p>
          <a:p>
            <a:pPr marL="0" marR="0" lvl="0" indent="0" algn="l" rtl="0">
              <a:spcBef>
                <a:spcPts val="600"/>
              </a:spcBef>
              <a:spcAft>
                <a:spcPts val="0"/>
              </a:spcAft>
              <a:buNone/>
            </a:pPr>
            <a:r>
              <a:rPr lang="en-US" sz="3200" b="1" i="0" u="none" strike="noStrike" cap="none">
                <a:solidFill>
                  <a:schemeClr val="lt1"/>
                </a:solidFill>
                <a:latin typeface="Arial"/>
                <a:ea typeface="Arial"/>
                <a:cs typeface="Arial"/>
                <a:sym typeface="Arial"/>
              </a:rPr>
              <a:t>Questions</a:t>
            </a:r>
            <a:endParaRPr/>
          </a:p>
        </p:txBody>
      </p:sp>
      <p:cxnSp>
        <p:nvCxnSpPr>
          <p:cNvPr id="273" name="Google Shape;273;p4"/>
          <p:cNvCxnSpPr/>
          <p:nvPr/>
        </p:nvCxnSpPr>
        <p:spPr>
          <a:xfrm>
            <a:off x="8070375" y="1222612"/>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74" name="Google Shape;274;p4"/>
          <p:cNvSpPr/>
          <p:nvPr/>
        </p:nvSpPr>
        <p:spPr>
          <a:xfrm>
            <a:off x="882559" y="1997839"/>
            <a:ext cx="6878467" cy="28623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dirty="0">
                <a:solidFill>
                  <a:schemeClr val="lt1"/>
                </a:solidFill>
                <a:latin typeface="Arial"/>
                <a:ea typeface="Arial"/>
                <a:cs typeface="Arial"/>
                <a:sym typeface="Arial"/>
              </a:rPr>
              <a:t>Using Kobe Bryant’s stats throughout 20 years of his NBA career, we want to build several models to predict whether his shot will make or miss it. </a:t>
            </a:r>
            <a:endParaRPr dirty="0"/>
          </a:p>
          <a:p>
            <a:pPr marL="0" marR="0" lvl="0" indent="0" algn="l" rtl="0">
              <a:spcBef>
                <a:spcPts val="0"/>
              </a:spcBef>
              <a:spcAft>
                <a:spcPts val="0"/>
              </a:spcAft>
              <a:buNone/>
            </a:pPr>
            <a:endParaRPr sz="2000" dirty="0">
              <a:solidFill>
                <a:schemeClr val="lt1"/>
              </a:solidFill>
              <a:latin typeface="Arial"/>
              <a:ea typeface="Arial"/>
              <a:cs typeface="Arial"/>
              <a:sym typeface="Arial"/>
            </a:endParaRPr>
          </a:p>
          <a:p>
            <a:pPr marL="0" marR="0" lvl="0" indent="0" algn="l" rtl="0">
              <a:spcBef>
                <a:spcPts val="0"/>
              </a:spcBef>
              <a:spcAft>
                <a:spcPts val="0"/>
              </a:spcAft>
              <a:buNone/>
            </a:pPr>
            <a:r>
              <a:rPr lang="en-US" sz="2000" dirty="0">
                <a:solidFill>
                  <a:schemeClr val="lt1"/>
                </a:solidFill>
                <a:latin typeface="Arial"/>
                <a:ea typeface="Arial"/>
                <a:cs typeface="Arial"/>
                <a:sym typeface="Arial"/>
              </a:rPr>
              <a:t>The other part of our project is to determine if there is any correlation between Kobe Bryant’s performance and the revenue and profitability of the NBA team LA Lakers using exploratory and/or Machine Learning Techniques.</a:t>
            </a:r>
            <a:endParaRPr dirty="0"/>
          </a:p>
          <a:p>
            <a:pPr marL="0" marR="0" lvl="0" indent="0" algn="l" rtl="0">
              <a:spcBef>
                <a:spcPts val="0"/>
              </a:spcBef>
              <a:spcAft>
                <a:spcPts val="0"/>
              </a:spcAft>
              <a:buNone/>
            </a:pPr>
            <a:r>
              <a:rPr lang="en-US" sz="2000" dirty="0">
                <a:solidFill>
                  <a:schemeClr val="lt1"/>
                </a:solidFill>
                <a:latin typeface="Arial"/>
                <a:ea typeface="Arial"/>
                <a:cs typeface="Arial"/>
                <a:sym typeface="Arial"/>
              </a:rPr>
              <a:t> </a:t>
            </a:r>
            <a:endParaRPr dirty="0"/>
          </a:p>
        </p:txBody>
      </p:sp>
      <p:sp>
        <p:nvSpPr>
          <p:cNvPr id="2" name="Slide Number Placeholder 1">
            <a:extLst>
              <a:ext uri="{FF2B5EF4-FFF2-40B4-BE49-F238E27FC236}">
                <a16:creationId xmlns:a16="http://schemas.microsoft.com/office/drawing/2014/main" id="{BE3DE4B8-6A30-40E1-8823-0A02987DAD9B}"/>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0AC1058C-3D6E-41B9-BA84-94691931BE83}"/>
              </a:ext>
            </a:extLst>
          </p:cNvPr>
          <p:cNvGrpSpPr/>
          <p:nvPr/>
        </p:nvGrpSpPr>
        <p:grpSpPr>
          <a:xfrm>
            <a:off x="571330" y="1633183"/>
            <a:ext cx="10292288" cy="4694830"/>
            <a:chOff x="571330" y="1387522"/>
            <a:chExt cx="10738115" cy="4890435"/>
          </a:xfrm>
        </p:grpSpPr>
        <p:sp>
          <p:nvSpPr>
            <p:cNvPr id="2" name="Rectangle 1">
              <a:extLst>
                <a:ext uri="{FF2B5EF4-FFF2-40B4-BE49-F238E27FC236}">
                  <a16:creationId xmlns:a16="http://schemas.microsoft.com/office/drawing/2014/main" id="{0BE59B1B-648B-4023-88BF-2D955328D66F}"/>
                </a:ext>
              </a:extLst>
            </p:cNvPr>
            <p:cNvSpPr/>
            <p:nvPr/>
          </p:nvSpPr>
          <p:spPr>
            <a:xfrm>
              <a:off x="571330" y="1387522"/>
              <a:ext cx="10738115" cy="4890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0BA251C-A163-408B-99B5-6496BEE23303}"/>
                </a:ext>
              </a:extLst>
            </p:cNvPr>
            <p:cNvGrpSpPr/>
            <p:nvPr/>
          </p:nvGrpSpPr>
          <p:grpSpPr>
            <a:xfrm>
              <a:off x="762485" y="1596832"/>
              <a:ext cx="10223963" cy="4449121"/>
              <a:chOff x="0" y="0"/>
              <a:chExt cx="6684645" cy="2053590"/>
            </a:xfrm>
            <a:solidFill>
              <a:schemeClr val="bg1"/>
            </a:solidFill>
          </p:grpSpPr>
          <p:pic>
            <p:nvPicPr>
              <p:cNvPr id="12" name="Picture 11">
                <a:extLst>
                  <a:ext uri="{FF2B5EF4-FFF2-40B4-BE49-F238E27FC236}">
                    <a16:creationId xmlns:a16="http://schemas.microsoft.com/office/drawing/2014/main" id="{A24F1EB2-DD38-4136-A08B-F7E9697577B1}"/>
                  </a:ext>
                </a:extLst>
              </p:cNvPr>
              <p:cNvPicPr>
                <a:picLocks noChangeAspect="1"/>
              </p:cNvPicPr>
              <p:nvPr/>
            </p:nvPicPr>
            <p:blipFill>
              <a:blip r:embed="rId2"/>
              <a:stretch>
                <a:fillRect/>
              </a:stretch>
            </p:blipFill>
            <p:spPr>
              <a:xfrm>
                <a:off x="0" y="0"/>
                <a:ext cx="2102485" cy="2053590"/>
              </a:xfrm>
              <a:prstGeom prst="rect">
                <a:avLst/>
              </a:prstGeom>
              <a:grpFill/>
            </p:spPr>
          </p:pic>
          <p:pic>
            <p:nvPicPr>
              <p:cNvPr id="13" name="Picture 12">
                <a:extLst>
                  <a:ext uri="{FF2B5EF4-FFF2-40B4-BE49-F238E27FC236}">
                    <a16:creationId xmlns:a16="http://schemas.microsoft.com/office/drawing/2014/main" id="{EC597F96-820F-4E15-8BE7-67A5E22A20D0}"/>
                  </a:ext>
                </a:extLst>
              </p:cNvPr>
              <p:cNvPicPr>
                <a:picLocks noChangeAspect="1"/>
              </p:cNvPicPr>
              <p:nvPr/>
            </p:nvPicPr>
            <p:blipFill>
              <a:blip r:embed="rId3"/>
              <a:stretch>
                <a:fillRect/>
              </a:stretch>
            </p:blipFill>
            <p:spPr>
              <a:xfrm>
                <a:off x="2103120" y="0"/>
                <a:ext cx="3416935" cy="2026920"/>
              </a:xfrm>
              <a:prstGeom prst="rect">
                <a:avLst/>
              </a:prstGeom>
              <a:grpFill/>
            </p:spPr>
          </p:pic>
          <p:pic>
            <p:nvPicPr>
              <p:cNvPr id="14" name="Picture 13">
                <a:extLst>
                  <a:ext uri="{FF2B5EF4-FFF2-40B4-BE49-F238E27FC236}">
                    <a16:creationId xmlns:a16="http://schemas.microsoft.com/office/drawing/2014/main" id="{686C1A54-FE7C-4087-ADFF-F4E371AA7631}"/>
                  </a:ext>
                </a:extLst>
              </p:cNvPr>
              <p:cNvPicPr>
                <a:picLocks noChangeAspect="1"/>
              </p:cNvPicPr>
              <p:nvPr/>
            </p:nvPicPr>
            <p:blipFill>
              <a:blip r:embed="rId4"/>
              <a:stretch>
                <a:fillRect/>
              </a:stretch>
            </p:blipFill>
            <p:spPr>
              <a:xfrm>
                <a:off x="5520690" y="0"/>
                <a:ext cx="1163955" cy="2026920"/>
              </a:xfrm>
              <a:prstGeom prst="rect">
                <a:avLst/>
              </a:prstGeom>
              <a:grpFill/>
            </p:spPr>
          </p:pic>
        </p:grpSp>
      </p:grpSp>
      <p:sp>
        <p:nvSpPr>
          <p:cNvPr id="6" name="TextBox 5">
            <a:extLst>
              <a:ext uri="{FF2B5EF4-FFF2-40B4-BE49-F238E27FC236}">
                <a16:creationId xmlns:a16="http://schemas.microsoft.com/office/drawing/2014/main" id="{1171F47F-C66C-49D3-83D7-067D000EF971}"/>
              </a:ext>
            </a:extLst>
          </p:cNvPr>
          <p:cNvSpPr txBox="1"/>
          <p:nvPr/>
        </p:nvSpPr>
        <p:spPr>
          <a:xfrm>
            <a:off x="571330" y="1204776"/>
            <a:ext cx="3158237" cy="369332"/>
          </a:xfrm>
          <a:prstGeom prst="rect">
            <a:avLst/>
          </a:prstGeom>
          <a:noFill/>
        </p:spPr>
        <p:txBody>
          <a:bodyPr wrap="none" rtlCol="0">
            <a:spAutoFit/>
          </a:bodyPr>
          <a:lstStyle/>
          <a:p>
            <a:r>
              <a:rPr lang="en-US" dirty="0">
                <a:solidFill>
                  <a:schemeClr val="bg1"/>
                </a:solidFill>
                <a:latin typeface="Arial" panose="020B0604020202020204" pitchFamily="34" charset="0"/>
                <a:cs typeface="Arial" panose="020B0604020202020204" pitchFamily="34" charset="0"/>
              </a:rPr>
              <a:t>12 Months Forecast – Y2020</a:t>
            </a:r>
          </a:p>
        </p:txBody>
      </p:sp>
      <p:sp>
        <p:nvSpPr>
          <p:cNvPr id="3" name="Slide Number Placeholder 2">
            <a:extLst>
              <a:ext uri="{FF2B5EF4-FFF2-40B4-BE49-F238E27FC236}">
                <a16:creationId xmlns:a16="http://schemas.microsoft.com/office/drawing/2014/main" id="{06138868-3315-4BB3-832C-985F1CA66E3C}"/>
              </a:ext>
            </a:extLst>
          </p:cNvPr>
          <p:cNvSpPr>
            <a:spLocks noGrp="1"/>
          </p:cNvSpPr>
          <p:nvPr>
            <p:ph type="sldNum" sz="quarter" idx="12"/>
          </p:nvPr>
        </p:nvSpPr>
        <p:spPr/>
        <p:txBody>
          <a:bodyPr/>
          <a:lstStyle/>
          <a:p>
            <a:fld id="{6D22F896-40B5-4ADD-8801-0D06FADFA095}" type="slidenum">
              <a:rPr lang="en-US" smtClean="0"/>
              <a:t>50</a:t>
            </a:fld>
            <a:endParaRPr lang="en-US" dirty="0"/>
          </a:p>
        </p:txBody>
      </p:sp>
    </p:spTree>
    <p:extLst>
      <p:ext uri="{BB962C8B-B14F-4D97-AF65-F5344CB8AC3E}">
        <p14:creationId xmlns:p14="http://schemas.microsoft.com/office/powerpoint/2010/main" val="30709224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1595309"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Models</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7373477-98D9-4264-A5EC-04AB550BD006}"/>
              </a:ext>
            </a:extLst>
          </p:cNvPr>
          <p:cNvPicPr/>
          <p:nvPr/>
        </p:nvPicPr>
        <p:blipFill>
          <a:blip r:embed="rId2"/>
          <a:stretch>
            <a:fillRect/>
          </a:stretch>
        </p:blipFill>
        <p:spPr>
          <a:xfrm>
            <a:off x="511815" y="2357135"/>
            <a:ext cx="6348460" cy="2442324"/>
          </a:xfrm>
          <a:prstGeom prst="rect">
            <a:avLst/>
          </a:prstGeom>
        </p:spPr>
      </p:pic>
      <p:sp>
        <p:nvSpPr>
          <p:cNvPr id="3" name="Oval 2">
            <a:extLst>
              <a:ext uri="{FF2B5EF4-FFF2-40B4-BE49-F238E27FC236}">
                <a16:creationId xmlns:a16="http://schemas.microsoft.com/office/drawing/2014/main" id="{B691BED5-7C5B-4011-B135-F8F109E84BEC}"/>
              </a:ext>
            </a:extLst>
          </p:cNvPr>
          <p:cNvSpPr/>
          <p:nvPr/>
        </p:nvSpPr>
        <p:spPr>
          <a:xfrm>
            <a:off x="5959522" y="2852382"/>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D11B99-6FC8-4CC4-BAEA-2C310AE08B59}"/>
              </a:ext>
            </a:extLst>
          </p:cNvPr>
          <p:cNvSpPr/>
          <p:nvPr/>
        </p:nvSpPr>
        <p:spPr>
          <a:xfrm>
            <a:off x="5959521" y="4344718"/>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8458699-5CF1-4A5E-B0F2-1749A4A05DBE}"/>
              </a:ext>
            </a:extLst>
          </p:cNvPr>
          <p:cNvSpPr/>
          <p:nvPr/>
        </p:nvSpPr>
        <p:spPr>
          <a:xfrm>
            <a:off x="5959522" y="3416053"/>
            <a:ext cx="900753" cy="263844"/>
          </a:xfrm>
          <a:prstGeom prst="ellipse">
            <a:avLst/>
          </a:prstGeom>
          <a:solidFill>
            <a:srgbClr val="B31166">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F63DAD81-0CDA-4000-A474-B1B5124321DA}"/>
              </a:ext>
            </a:extLst>
          </p:cNvPr>
          <p:cNvCxnSpPr>
            <a:cxnSpLocks/>
          </p:cNvCxnSpPr>
          <p:nvPr/>
        </p:nvCxnSpPr>
        <p:spPr>
          <a:xfrm>
            <a:off x="7237863" y="1819450"/>
            <a:ext cx="0" cy="4288809"/>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1CCD26C8-BD73-4AD7-B28E-C562A575BC73}"/>
              </a:ext>
            </a:extLst>
          </p:cNvPr>
          <p:cNvSpPr/>
          <p:nvPr/>
        </p:nvSpPr>
        <p:spPr>
          <a:xfrm>
            <a:off x="7428930" y="2966523"/>
            <a:ext cx="4026087" cy="966483"/>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Growth rates from Dec 2019 to Dec 2020 highlighting the initially chosen Top 3 zip codes.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A5948BA0-9B72-4D65-8198-91F261BF522F}"/>
              </a:ext>
            </a:extLst>
          </p:cNvPr>
          <p:cNvSpPr>
            <a:spLocks noGrp="1"/>
          </p:cNvSpPr>
          <p:nvPr>
            <p:ph type="sldNum" sz="quarter" idx="12"/>
          </p:nvPr>
        </p:nvSpPr>
        <p:spPr/>
        <p:txBody>
          <a:bodyPr/>
          <a:lstStyle/>
          <a:p>
            <a:fld id="{6D22F896-40B5-4ADD-8801-0D06FADFA095}" type="slidenum">
              <a:rPr lang="en-US" smtClean="0"/>
              <a:t>51</a:t>
            </a:fld>
            <a:endParaRPr lang="en-US" dirty="0"/>
          </a:p>
        </p:txBody>
      </p:sp>
    </p:spTree>
    <p:extLst>
      <p:ext uri="{BB962C8B-B14F-4D97-AF65-F5344CB8AC3E}">
        <p14:creationId xmlns:p14="http://schemas.microsoft.com/office/powerpoint/2010/main" val="15780840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1330" y="433546"/>
            <a:ext cx="241444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Conclusion</a:t>
            </a:r>
          </a:p>
        </p:txBody>
      </p:sp>
      <p:cxnSp>
        <p:nvCxnSpPr>
          <p:cNvPr id="19" name="Straight Connector 18">
            <a:extLst>
              <a:ext uri="{FF2B5EF4-FFF2-40B4-BE49-F238E27FC236}">
                <a16:creationId xmlns:a16="http://schemas.microsoft.com/office/drawing/2014/main" id="{32AF9B99-0DCD-4970-9844-EA736C9C288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03647F4C-4787-4A3F-AA96-C7B6A96F253F}"/>
              </a:ext>
            </a:extLst>
          </p:cNvPr>
          <p:cNvPicPr/>
          <p:nvPr/>
        </p:nvPicPr>
        <p:blipFill>
          <a:blip r:embed="rId2"/>
          <a:stretch>
            <a:fillRect/>
          </a:stretch>
        </p:blipFill>
        <p:spPr>
          <a:xfrm>
            <a:off x="666464" y="1257168"/>
            <a:ext cx="6455391" cy="1874877"/>
          </a:xfrm>
          <a:prstGeom prst="rect">
            <a:avLst/>
          </a:prstGeom>
        </p:spPr>
      </p:pic>
      <p:sp>
        <p:nvSpPr>
          <p:cNvPr id="2" name="Rectangle 1">
            <a:extLst>
              <a:ext uri="{FF2B5EF4-FFF2-40B4-BE49-F238E27FC236}">
                <a16:creationId xmlns:a16="http://schemas.microsoft.com/office/drawing/2014/main" id="{09AEBF47-B175-46A6-AD65-50DCC08844F9}"/>
              </a:ext>
            </a:extLst>
          </p:cNvPr>
          <p:cNvSpPr/>
          <p:nvPr/>
        </p:nvSpPr>
        <p:spPr>
          <a:xfrm>
            <a:off x="571330" y="3243513"/>
            <a:ext cx="11015619" cy="2971326"/>
          </a:xfrm>
          <a:prstGeom prst="rect">
            <a:avLst/>
          </a:prstGeom>
        </p:spPr>
        <p:txBody>
          <a:bodyPr wrap="square">
            <a:spAutoFit/>
          </a:bodyPr>
          <a:lstStyle/>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Using fbprophet as forecasting algorithm helped us use the outputs in determining the forecast in the next 12 months of Y2020. </a:t>
            </a:r>
          </a:p>
          <a:p>
            <a:pPr algn="just">
              <a:lnSpc>
                <a:spcPct val="107000"/>
              </a:lnSpc>
            </a:pP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Main considerations were growth rates from Dec 2019 to Dec 2020, absolute change or increase in value and MAPE. </a:t>
            </a: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 </a:t>
            </a: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The final Top 3 zip codes recommended were 98651-Underwood, WA, 80482-Winter Park, CO and 97031-Hood River, OR. </a:t>
            </a:r>
          </a:p>
          <a:p>
            <a:pPr algn="just">
              <a:lnSpc>
                <a:spcPct val="107000"/>
              </a:lnSpc>
            </a:pPr>
            <a:endParaRPr lang="en-US" sz="16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pPr>
            <a:r>
              <a:rPr lang="en-US" sz="1600" dirty="0">
                <a:solidFill>
                  <a:schemeClr val="bg1"/>
                </a:solidFill>
                <a:latin typeface="Arial" panose="020B0604020202020204" pitchFamily="34" charset="0"/>
                <a:ea typeface="Calibri" panose="020F0502020204030204" pitchFamily="34" charset="0"/>
                <a:cs typeface="Arial" panose="020B0604020202020204" pitchFamily="34" charset="0"/>
              </a:rPr>
              <a:t>The combined growth rate from Dec 2019 to Dec 2020 was estimated to be around 9.75% and absolute change or increase of $165K in a 12-month period. In short, investing a total of $1,693K as of Dec 2019 median home value for the 3 zip codes was forecasted to be $1,858K by Dec 2020.</a:t>
            </a:r>
            <a:endParaRPr lang="en-US"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157AE313-226C-4CCC-8EBB-92A8EC799BF9}"/>
              </a:ext>
            </a:extLst>
          </p:cNvPr>
          <p:cNvSpPr>
            <a:spLocks noGrp="1"/>
          </p:cNvSpPr>
          <p:nvPr>
            <p:ph type="sldNum" sz="quarter" idx="12"/>
          </p:nvPr>
        </p:nvSpPr>
        <p:spPr/>
        <p:txBody>
          <a:bodyPr/>
          <a:lstStyle/>
          <a:p>
            <a:fld id="{6D22F896-40B5-4ADD-8801-0D06FADFA095}" type="slidenum">
              <a:rPr lang="en-US" smtClean="0"/>
              <a:t>52</a:t>
            </a:fld>
            <a:endParaRPr lang="en-US" dirty="0"/>
          </a:p>
        </p:txBody>
      </p:sp>
    </p:spTree>
    <p:extLst>
      <p:ext uri="{BB962C8B-B14F-4D97-AF65-F5344CB8AC3E}">
        <p14:creationId xmlns:p14="http://schemas.microsoft.com/office/powerpoint/2010/main" val="7223294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BC2061-031A-4439-A37F-AAABEB1B8B63}"/>
              </a:ext>
            </a:extLst>
          </p:cNvPr>
          <p:cNvSpPr txBox="1"/>
          <p:nvPr/>
        </p:nvSpPr>
        <p:spPr>
          <a:xfrm>
            <a:off x="694160" y="3111606"/>
            <a:ext cx="2781472" cy="400110"/>
          </a:xfrm>
          <a:prstGeom prst="rect">
            <a:avLst/>
          </a:prstGeom>
          <a:noFill/>
        </p:spPr>
        <p:txBody>
          <a:bodyPr wrap="square" rtlCol="0">
            <a:spAutoFit/>
          </a:bodyPr>
          <a:lstStyle/>
          <a:p>
            <a:pPr>
              <a:spcAft>
                <a:spcPts val="600"/>
              </a:spcAft>
            </a:pPr>
            <a:r>
              <a:rPr lang="en-US" sz="2000" b="1" dirty="0">
                <a:solidFill>
                  <a:schemeClr val="bg1"/>
                </a:solidFill>
                <a:latin typeface="Arial" panose="020B0604020202020204" pitchFamily="34" charset="0"/>
                <a:cs typeface="Arial" panose="020B0604020202020204" pitchFamily="34" charset="0"/>
              </a:rPr>
              <a:t>Recommendations</a:t>
            </a:r>
          </a:p>
        </p:txBody>
      </p:sp>
      <p:cxnSp>
        <p:nvCxnSpPr>
          <p:cNvPr id="5" name="Straight Connector 4">
            <a:extLst>
              <a:ext uri="{FF2B5EF4-FFF2-40B4-BE49-F238E27FC236}">
                <a16:creationId xmlns:a16="http://schemas.microsoft.com/office/drawing/2014/main" id="{650E2ED0-A178-4312-BE69-7A606392D67D}"/>
              </a:ext>
            </a:extLst>
          </p:cNvPr>
          <p:cNvCxnSpPr/>
          <p:nvPr/>
        </p:nvCxnSpPr>
        <p:spPr>
          <a:xfrm>
            <a:off x="3430137" y="1177119"/>
            <a:ext cx="0" cy="4503762"/>
          </a:xfrm>
          <a:prstGeom prst="line">
            <a:avLst/>
          </a:prstGeom>
          <a:ln w="57150">
            <a:solidFill>
              <a:schemeClr val="bg1"/>
            </a:solidFill>
          </a:ln>
        </p:spPr>
        <p:style>
          <a:lnRef idx="3">
            <a:schemeClr val="dk1"/>
          </a:lnRef>
          <a:fillRef idx="0">
            <a:schemeClr val="dk1"/>
          </a:fillRef>
          <a:effectRef idx="2">
            <a:schemeClr val="dk1"/>
          </a:effectRef>
          <a:fontRef idx="minor">
            <a:schemeClr val="tx1"/>
          </a:fontRef>
        </p:style>
      </p:cxnSp>
      <p:sp>
        <p:nvSpPr>
          <p:cNvPr id="2" name="Rectangle 1">
            <a:extLst>
              <a:ext uri="{FF2B5EF4-FFF2-40B4-BE49-F238E27FC236}">
                <a16:creationId xmlns:a16="http://schemas.microsoft.com/office/drawing/2014/main" id="{214B5778-770C-406B-A07A-2F3232F966EA}"/>
              </a:ext>
            </a:extLst>
          </p:cNvPr>
          <p:cNvSpPr/>
          <p:nvPr/>
        </p:nvSpPr>
        <p:spPr>
          <a:xfrm>
            <a:off x="3721289" y="1760306"/>
            <a:ext cx="7688239" cy="3041025"/>
          </a:xfrm>
          <a:prstGeom prst="rect">
            <a:avLst/>
          </a:prstGeom>
        </p:spPr>
        <p:txBody>
          <a:bodyPr wrap="square">
            <a:spAutoFit/>
          </a:bodyPr>
          <a:lstStyle/>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In the interest of time in getting more data or information, these analyses were scoped down to only using crime rates and median household income in filtering the data.</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Information like economic growth rates, unemployment rate, infrastructure development scoring, and investment scoring can be used. </a:t>
            </a:r>
          </a:p>
          <a:p>
            <a:pPr algn="just">
              <a:lnSpc>
                <a:spcPct val="107000"/>
              </a:lnSpc>
            </a:pPr>
            <a:endPar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pPr>
            <a:r>
              <a:rPr lang="en-US" dirty="0">
                <a:solidFill>
                  <a:schemeClr val="bg1"/>
                </a:solidFill>
                <a:latin typeface="Arial" panose="020B0604020202020204" pitchFamily="34" charset="0"/>
                <a:ea typeface="Calibri" panose="020F0502020204030204" pitchFamily="34" charset="0"/>
                <a:cs typeface="Times New Roman" panose="02020603050405020304" pitchFamily="18" charset="0"/>
              </a:rPr>
              <a:t>Moreover, recommending the Top 3 zip codes also depends on the available resources as a consideration that wasn’t provided for this case study.</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482DC961-9643-42C5-B57A-365E672ECFED}"/>
              </a:ext>
            </a:extLst>
          </p:cNvPr>
          <p:cNvSpPr>
            <a:spLocks noGrp="1"/>
          </p:cNvSpPr>
          <p:nvPr>
            <p:ph type="sldNum" sz="quarter" idx="12"/>
          </p:nvPr>
        </p:nvSpPr>
        <p:spPr/>
        <p:txBody>
          <a:bodyPr/>
          <a:lstStyle/>
          <a:p>
            <a:fld id="{6D22F896-40B5-4ADD-8801-0D06FADFA095}" type="slidenum">
              <a:rPr lang="en-US" smtClean="0"/>
              <a:t>53</a:t>
            </a:fld>
            <a:endParaRPr lang="en-US" dirty="0"/>
          </a:p>
        </p:txBody>
      </p:sp>
    </p:spTree>
    <p:extLst>
      <p:ext uri="{BB962C8B-B14F-4D97-AF65-F5344CB8AC3E}">
        <p14:creationId xmlns:p14="http://schemas.microsoft.com/office/powerpoint/2010/main" val="42033429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F0F06BA-1B96-4369-87C8-DDF01C21C320}"/>
              </a:ext>
            </a:extLst>
          </p:cNvPr>
          <p:cNvSpPr txBox="1"/>
          <p:nvPr/>
        </p:nvSpPr>
        <p:spPr>
          <a:xfrm>
            <a:off x="614017" y="801710"/>
            <a:ext cx="7193170" cy="1938992"/>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Inbound Crossing at the US-Canada and US-Mexico Border</a:t>
            </a:r>
          </a:p>
        </p:txBody>
      </p:sp>
      <p:pic>
        <p:nvPicPr>
          <p:cNvPr id="3" name="Picture 2" descr="A sign on the side of a road&#10;&#10;Description automatically generated">
            <a:extLst>
              <a:ext uri="{FF2B5EF4-FFF2-40B4-BE49-F238E27FC236}">
                <a16:creationId xmlns:a16="http://schemas.microsoft.com/office/drawing/2014/main" id="{1C19DD1D-0539-4D80-8933-4E8E058018BA}"/>
              </a:ext>
            </a:extLst>
          </p:cNvPr>
          <p:cNvPicPr>
            <a:picLocks noChangeAspect="1"/>
          </p:cNvPicPr>
          <p:nvPr/>
        </p:nvPicPr>
        <p:blipFill>
          <a:blip r:embed="rId2"/>
          <a:stretch>
            <a:fillRect/>
          </a:stretch>
        </p:blipFill>
        <p:spPr>
          <a:xfrm>
            <a:off x="699964" y="2740702"/>
            <a:ext cx="4597775" cy="3443893"/>
          </a:xfrm>
          <a:prstGeom prst="rect">
            <a:avLst/>
          </a:prstGeom>
        </p:spPr>
      </p:pic>
      <p:pic>
        <p:nvPicPr>
          <p:cNvPr id="7" name="Picture 6" descr="A close up of a sign&#10;&#10;Description automatically generated">
            <a:extLst>
              <a:ext uri="{FF2B5EF4-FFF2-40B4-BE49-F238E27FC236}">
                <a16:creationId xmlns:a16="http://schemas.microsoft.com/office/drawing/2014/main" id="{166FC12D-4F72-4EA7-A47B-C962CBE72CAF}"/>
              </a:ext>
            </a:extLst>
          </p:cNvPr>
          <p:cNvPicPr>
            <a:picLocks noChangeAspect="1"/>
          </p:cNvPicPr>
          <p:nvPr/>
        </p:nvPicPr>
        <p:blipFill>
          <a:blip r:embed="rId3"/>
          <a:stretch>
            <a:fillRect/>
          </a:stretch>
        </p:blipFill>
        <p:spPr>
          <a:xfrm>
            <a:off x="6333638" y="2235476"/>
            <a:ext cx="4872573" cy="2728641"/>
          </a:xfrm>
          <a:prstGeom prst="rect">
            <a:avLst/>
          </a:prstGeom>
        </p:spPr>
      </p:pic>
      <p:sp>
        <p:nvSpPr>
          <p:cNvPr id="2" name="Slide Number Placeholder 1">
            <a:extLst>
              <a:ext uri="{FF2B5EF4-FFF2-40B4-BE49-F238E27FC236}">
                <a16:creationId xmlns:a16="http://schemas.microsoft.com/office/drawing/2014/main" id="{0DB0CC4C-21FE-42BD-AB85-DF11324DBD7C}"/>
              </a:ext>
            </a:extLst>
          </p:cNvPr>
          <p:cNvSpPr>
            <a:spLocks noGrp="1"/>
          </p:cNvSpPr>
          <p:nvPr>
            <p:ph type="sldNum" sz="quarter" idx="12"/>
          </p:nvPr>
        </p:nvSpPr>
        <p:spPr/>
        <p:txBody>
          <a:bodyPr/>
          <a:lstStyle/>
          <a:p>
            <a:fld id="{6D22F896-40B5-4ADD-8801-0D06FADFA095}" type="slidenum">
              <a:rPr lang="en-US" smtClean="0"/>
              <a:t>54</a:t>
            </a:fld>
            <a:endParaRPr lang="en-US" dirty="0"/>
          </a:p>
        </p:txBody>
      </p:sp>
    </p:spTree>
    <p:extLst>
      <p:ext uri="{BB962C8B-B14F-4D97-AF65-F5344CB8AC3E}">
        <p14:creationId xmlns:p14="http://schemas.microsoft.com/office/powerpoint/2010/main" val="39080665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13400" y="438955"/>
            <a:ext cx="223170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Motivation</a:t>
            </a:r>
          </a:p>
        </p:txBody>
      </p:sp>
      <p:sp>
        <p:nvSpPr>
          <p:cNvPr id="2" name="Rectangle 1">
            <a:extLst>
              <a:ext uri="{FF2B5EF4-FFF2-40B4-BE49-F238E27FC236}">
                <a16:creationId xmlns:a16="http://schemas.microsoft.com/office/drawing/2014/main" id="{61591FAB-3972-4D83-9BA5-A760716493DC}"/>
              </a:ext>
            </a:extLst>
          </p:cNvPr>
          <p:cNvSpPr/>
          <p:nvPr/>
        </p:nvSpPr>
        <p:spPr>
          <a:xfrm>
            <a:off x="744016" y="1583454"/>
            <a:ext cx="10398294" cy="4024179"/>
          </a:xfrm>
          <a:prstGeom prst="rect">
            <a:avLst/>
          </a:prstGeom>
        </p:spPr>
        <p:txBody>
          <a:bodyPr wrap="square">
            <a:spAutoFit/>
          </a:bodyPr>
          <a:lstStyle/>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main goal of this project is to provide insight on some questions in relation to people crossing the US-Canada and US-Mexico border from years 1996 to 2018.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idea is to present a poster using Adobe Illustrator that can walk through readers some questions showing through visual communication.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Moreover, some readers are drawn to paying more close attention to colors, maps, graphs, and some facts which the poster which reflect on. </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Times New Roman" panose="02020603050405020304" pitchFamily="18" charset="0"/>
              </a:rPr>
              <a:t>The output can also be educational to students who are interested at a quick glance some facts on immigration which is one of the political highlights of the country.</a:t>
            </a:r>
            <a:endParaRPr lang="en-US" sz="24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E6480F46-9989-4A37-BDED-F32AC1645041}"/>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663A7FDE-EF3E-4BF2-87D3-17A097DE989C}"/>
              </a:ext>
            </a:extLst>
          </p:cNvPr>
          <p:cNvSpPr>
            <a:spLocks noGrp="1"/>
          </p:cNvSpPr>
          <p:nvPr>
            <p:ph type="sldNum" sz="quarter" idx="12"/>
          </p:nvPr>
        </p:nvSpPr>
        <p:spPr/>
        <p:txBody>
          <a:bodyPr/>
          <a:lstStyle/>
          <a:p>
            <a:fld id="{6D22F896-40B5-4ADD-8801-0D06FADFA095}" type="slidenum">
              <a:rPr lang="en-US" smtClean="0"/>
              <a:t>55</a:t>
            </a:fld>
            <a:endParaRPr lang="en-US" dirty="0"/>
          </a:p>
        </p:txBody>
      </p:sp>
    </p:spTree>
    <p:extLst>
      <p:ext uri="{BB962C8B-B14F-4D97-AF65-F5344CB8AC3E}">
        <p14:creationId xmlns:p14="http://schemas.microsoft.com/office/powerpoint/2010/main" val="42195997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28309" y="479375"/>
            <a:ext cx="4121641"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Business Questions</a:t>
            </a:r>
          </a:p>
        </p:txBody>
      </p:sp>
      <p:sp>
        <p:nvSpPr>
          <p:cNvPr id="2" name="Rectangle 1">
            <a:extLst>
              <a:ext uri="{FF2B5EF4-FFF2-40B4-BE49-F238E27FC236}">
                <a16:creationId xmlns:a16="http://schemas.microsoft.com/office/drawing/2014/main" id="{11E46421-C90D-4F89-8F8A-EF7D9D12178D}"/>
              </a:ext>
            </a:extLst>
          </p:cNvPr>
          <p:cNvSpPr/>
          <p:nvPr/>
        </p:nvSpPr>
        <p:spPr>
          <a:xfrm>
            <a:off x="725715" y="1732989"/>
            <a:ext cx="10474476" cy="3620158"/>
          </a:xfrm>
          <a:prstGeom prst="rect">
            <a:avLst/>
          </a:prstGeom>
        </p:spPr>
        <p:txBody>
          <a:bodyPr wrap="square">
            <a:spAutoFit/>
          </a:bodyPr>
          <a:lstStyle/>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How many have entered the United States from the Canadian and Mexican ports from Y1996 to Y2018?</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is the split of border crossing coming from Mexico and Canada?</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Which states do people cross from?</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the top 10 port of entries?</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the mode of entries?</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How many pedestrians have crossed the border? What is the trend?</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Which states are pedestrians crossing from?</a:t>
            </a:r>
          </a:p>
          <a:p>
            <a:pPr marL="342900" indent="-342900" algn="just">
              <a:lnSpc>
                <a:spcPct val="107000"/>
              </a:lnSpc>
              <a:buFont typeface="Wingdings" panose="05000000000000000000" pitchFamily="2" charset="2"/>
              <a:buChar char="§"/>
            </a:pP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What are number of pedestrians crossing by port?</a:t>
            </a:r>
          </a:p>
        </p:txBody>
      </p:sp>
      <p:cxnSp>
        <p:nvCxnSpPr>
          <p:cNvPr id="7" name="Straight Connector 6">
            <a:extLst>
              <a:ext uri="{FF2B5EF4-FFF2-40B4-BE49-F238E27FC236}">
                <a16:creationId xmlns:a16="http://schemas.microsoft.com/office/drawing/2014/main" id="{E3AEC146-D358-4307-8C88-569E735F8554}"/>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57FE67A3-3D88-4DE7-9DBF-5A1DAA820049}"/>
              </a:ext>
            </a:extLst>
          </p:cNvPr>
          <p:cNvSpPr>
            <a:spLocks noGrp="1"/>
          </p:cNvSpPr>
          <p:nvPr>
            <p:ph type="sldNum" sz="quarter" idx="12"/>
          </p:nvPr>
        </p:nvSpPr>
        <p:spPr/>
        <p:txBody>
          <a:bodyPr/>
          <a:lstStyle/>
          <a:p>
            <a:fld id="{6D22F896-40B5-4ADD-8801-0D06FADFA095}" type="slidenum">
              <a:rPr lang="en-US" smtClean="0"/>
              <a:t>56</a:t>
            </a:fld>
            <a:endParaRPr lang="en-US" dirty="0"/>
          </a:p>
        </p:txBody>
      </p:sp>
    </p:spTree>
    <p:extLst>
      <p:ext uri="{BB962C8B-B14F-4D97-AF65-F5344CB8AC3E}">
        <p14:creationId xmlns:p14="http://schemas.microsoft.com/office/powerpoint/2010/main" val="33195127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27469" y="448734"/>
            <a:ext cx="4507965"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The Collection of Data</a:t>
            </a:r>
          </a:p>
        </p:txBody>
      </p:sp>
      <p:sp>
        <p:nvSpPr>
          <p:cNvPr id="8" name="Rectangle 7">
            <a:extLst>
              <a:ext uri="{FF2B5EF4-FFF2-40B4-BE49-F238E27FC236}">
                <a16:creationId xmlns:a16="http://schemas.microsoft.com/office/drawing/2014/main" id="{6C8C136D-D375-461A-B706-91A62A21F0CC}"/>
              </a:ext>
            </a:extLst>
          </p:cNvPr>
          <p:cNvSpPr/>
          <p:nvPr/>
        </p:nvSpPr>
        <p:spPr>
          <a:xfrm>
            <a:off x="666464" y="1438556"/>
            <a:ext cx="9639870" cy="1062535"/>
          </a:xfrm>
          <a:prstGeom prst="rect">
            <a:avLst/>
          </a:prstGeom>
        </p:spPr>
        <p:txBody>
          <a:bodyPr wrap="square">
            <a:spAutoFit/>
          </a:bodyPr>
          <a:lstStyle/>
          <a:p>
            <a:pPr marL="342900"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The 35MB csv data was sourced from Kaggle  (</a:t>
            </a:r>
            <a:r>
              <a:rPr lang="en-US" dirty="0">
                <a:solidFill>
                  <a:schemeClr val="bg1"/>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https://www.kaggle.com/akhilv11/border-crossing-entry-data</a:t>
            </a:r>
            <a:r>
              <a:rPr lang="en-US" dirty="0">
                <a:solidFill>
                  <a:schemeClr val="bg1"/>
                </a:solidFill>
                <a:latin typeface="Arial" panose="020B0604020202020204" pitchFamily="34" charset="0"/>
                <a:cs typeface="Arial" panose="020B0604020202020204" pitchFamily="34" charset="0"/>
              </a:rPr>
              <a:t>) with 344,369 rows and 9 columns</a:t>
            </a:r>
          </a:p>
          <a:p>
            <a:pPr marL="342900" indent="-342900" algn="just">
              <a:lnSpc>
                <a:spcPct val="107000"/>
              </a:lnSpc>
              <a:spcAft>
                <a:spcPts val="800"/>
              </a:spcAft>
              <a:buFont typeface="Wingdings" panose="05000000000000000000" pitchFamily="2" charset="2"/>
              <a:buChar char="§"/>
            </a:pPr>
            <a:r>
              <a:rPr lang="en-US" dirty="0">
                <a:solidFill>
                  <a:schemeClr val="bg1"/>
                </a:solidFill>
                <a:latin typeface="Arial" panose="020B0604020202020204" pitchFamily="34" charset="0"/>
                <a:ea typeface="MS Mincho" panose="02020609040205080304" pitchFamily="49" charset="-128"/>
                <a:cs typeface="Arial" panose="020B0604020202020204" pitchFamily="34" charset="0"/>
              </a:rPr>
              <a:t>Read the downloaded csv file using R.</a:t>
            </a:r>
          </a:p>
        </p:txBody>
      </p:sp>
      <p:pic>
        <p:nvPicPr>
          <p:cNvPr id="2" name="Picture 1">
            <a:extLst>
              <a:ext uri="{FF2B5EF4-FFF2-40B4-BE49-F238E27FC236}">
                <a16:creationId xmlns:a16="http://schemas.microsoft.com/office/drawing/2014/main" id="{8C67549E-5399-41CA-A61C-0ED8C0D806E0}"/>
              </a:ext>
            </a:extLst>
          </p:cNvPr>
          <p:cNvPicPr>
            <a:picLocks noChangeAspect="1"/>
          </p:cNvPicPr>
          <p:nvPr/>
        </p:nvPicPr>
        <p:blipFill>
          <a:blip r:embed="rId3"/>
          <a:stretch>
            <a:fillRect/>
          </a:stretch>
        </p:blipFill>
        <p:spPr>
          <a:xfrm>
            <a:off x="798391" y="2793946"/>
            <a:ext cx="9787722" cy="3322932"/>
          </a:xfrm>
          <a:prstGeom prst="rect">
            <a:avLst/>
          </a:prstGeom>
        </p:spPr>
      </p:pic>
      <p:cxnSp>
        <p:nvCxnSpPr>
          <p:cNvPr id="9" name="Straight Connector 8">
            <a:extLst>
              <a:ext uri="{FF2B5EF4-FFF2-40B4-BE49-F238E27FC236}">
                <a16:creationId xmlns:a16="http://schemas.microsoft.com/office/drawing/2014/main" id="{096F4074-66CA-4BC2-95E0-3152634C6263}"/>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B4D7B722-527E-413F-874A-A0510558B2A0}"/>
              </a:ext>
            </a:extLst>
          </p:cNvPr>
          <p:cNvSpPr>
            <a:spLocks noGrp="1"/>
          </p:cNvSpPr>
          <p:nvPr>
            <p:ph type="sldNum" sz="quarter" idx="12"/>
          </p:nvPr>
        </p:nvSpPr>
        <p:spPr/>
        <p:txBody>
          <a:bodyPr/>
          <a:lstStyle/>
          <a:p>
            <a:fld id="{6D22F896-40B5-4ADD-8801-0D06FADFA095}" type="slidenum">
              <a:rPr lang="en-US" smtClean="0"/>
              <a:t>57</a:t>
            </a:fld>
            <a:endParaRPr lang="en-US" dirty="0"/>
          </a:p>
        </p:txBody>
      </p:sp>
    </p:spTree>
    <p:extLst>
      <p:ext uri="{BB962C8B-B14F-4D97-AF65-F5344CB8AC3E}">
        <p14:creationId xmlns:p14="http://schemas.microsoft.com/office/powerpoint/2010/main" val="28218925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32438" y="466182"/>
            <a:ext cx="6878806"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Pre-Processing and Data Cleaning</a:t>
            </a:r>
          </a:p>
        </p:txBody>
      </p:sp>
      <p:sp>
        <p:nvSpPr>
          <p:cNvPr id="14" name="Rectangle 13">
            <a:extLst>
              <a:ext uri="{FF2B5EF4-FFF2-40B4-BE49-F238E27FC236}">
                <a16:creationId xmlns:a16="http://schemas.microsoft.com/office/drawing/2014/main" id="{BCCBD523-F19E-4012-9844-CA3E2EECCB9E}"/>
              </a:ext>
            </a:extLst>
          </p:cNvPr>
          <p:cNvSpPr/>
          <p:nvPr/>
        </p:nvSpPr>
        <p:spPr>
          <a:xfrm>
            <a:off x="1003062" y="1753386"/>
            <a:ext cx="11687032" cy="2947602"/>
          </a:xfrm>
          <a:prstGeom prst="rect">
            <a:avLst/>
          </a:prstGeom>
        </p:spPr>
        <p:txBody>
          <a:bodyPr wrap="square">
            <a:spAutoFit/>
          </a:bodyPr>
          <a:lstStyle/>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Abbreviation state names to .</a:t>
            </a:r>
          </a:p>
          <a:p>
            <a:pPr marL="342900" indent="-342900" algn="just">
              <a:lnSpc>
                <a:spcPct val="107000"/>
              </a:lnSpc>
              <a:spcAft>
                <a:spcPts val="800"/>
              </a:spcAft>
              <a:buFont typeface="Wingdings" panose="05000000000000000000" pitchFamily="2" charset="2"/>
              <a:buChar char="§"/>
            </a:pPr>
            <a:endParaRPr lang="en-US" sz="2400" dirty="0">
              <a:solidFill>
                <a:schemeClr val="bg1"/>
              </a:solidFill>
              <a:latin typeface="Arial" panose="020B0604020202020204" pitchFamily="34" charset="0"/>
              <a:cs typeface="Arial" panose="020B0604020202020204" pitchFamily="34" charset="0"/>
            </a:endParaRPr>
          </a:p>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Renamed “measures” or modes of entry.</a:t>
            </a:r>
          </a:p>
          <a:p>
            <a:pPr marL="342900" indent="-342900" algn="just">
              <a:lnSpc>
                <a:spcPct val="107000"/>
              </a:lnSpc>
              <a:spcAft>
                <a:spcPts val="800"/>
              </a:spcAft>
              <a:buFont typeface="Wingdings" panose="05000000000000000000" pitchFamily="2" charset="2"/>
              <a:buChar char="§"/>
            </a:pPr>
            <a:endParaRPr lang="en-US" sz="2400" dirty="0">
              <a:solidFill>
                <a:schemeClr val="bg1"/>
              </a:solidFill>
              <a:latin typeface="Arial" panose="020B0604020202020204" pitchFamily="34" charset="0"/>
              <a:cs typeface="Arial" panose="020B0604020202020204" pitchFamily="34" charset="0"/>
            </a:endParaRPr>
          </a:p>
          <a:p>
            <a:pPr marL="342900" indent="-342900" algn="just">
              <a:lnSpc>
                <a:spcPct val="107000"/>
              </a:lnSpc>
              <a:spcAft>
                <a:spcPts val="800"/>
              </a:spcAft>
              <a:buFont typeface="Wingdings" panose="05000000000000000000" pitchFamily="2" charset="2"/>
              <a:buChar char="§"/>
            </a:pPr>
            <a:r>
              <a:rPr lang="en-US" sz="2400" dirty="0">
                <a:solidFill>
                  <a:schemeClr val="bg1"/>
                </a:solidFill>
                <a:latin typeface="Arial" panose="020B0604020202020204" pitchFamily="34" charset="0"/>
                <a:cs typeface="Arial" panose="020B0604020202020204" pitchFamily="34" charset="0"/>
              </a:rPr>
              <a:t>No </a:t>
            </a:r>
            <a:r>
              <a:rPr lang="en-US" sz="2400" dirty="0" err="1">
                <a:solidFill>
                  <a:schemeClr val="bg1"/>
                </a:solidFill>
                <a:latin typeface="Arial" panose="020B0604020202020204" pitchFamily="34" charset="0"/>
                <a:cs typeface="Arial" panose="020B0604020202020204" pitchFamily="34" charset="0"/>
              </a:rPr>
              <a:t>NaN</a:t>
            </a:r>
            <a:r>
              <a:rPr lang="en-US" sz="2400" dirty="0">
                <a:solidFill>
                  <a:schemeClr val="bg1"/>
                </a:solidFill>
                <a:latin typeface="Arial" panose="020B0604020202020204" pitchFamily="34" charset="0"/>
                <a:cs typeface="Arial" panose="020B0604020202020204" pitchFamily="34" charset="0"/>
              </a:rPr>
              <a:t> values were found from the dataset.</a:t>
            </a:r>
          </a:p>
          <a:p>
            <a:pPr marL="342900" marR="0" lvl="0" indent="-342900" algn="just">
              <a:lnSpc>
                <a:spcPct val="107000"/>
              </a:lnSpc>
              <a:spcBef>
                <a:spcPts val="0"/>
              </a:spcBef>
              <a:spcAft>
                <a:spcPts val="800"/>
              </a:spcAft>
              <a:buFont typeface="Wingdings" panose="05000000000000000000" pitchFamily="2" charset="2"/>
              <a:buChar char="§"/>
            </a:pPr>
            <a:endParaRPr lang="en-US" sz="24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cxnSp>
        <p:nvCxnSpPr>
          <p:cNvPr id="7" name="Straight Connector 6">
            <a:extLst>
              <a:ext uri="{FF2B5EF4-FFF2-40B4-BE49-F238E27FC236}">
                <a16:creationId xmlns:a16="http://schemas.microsoft.com/office/drawing/2014/main" id="{4FC2BEBE-5784-4914-85E8-66CB7A405A5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BD91DC49-19D2-47E0-98D4-20A744707C03}"/>
              </a:ext>
            </a:extLst>
          </p:cNvPr>
          <p:cNvSpPr>
            <a:spLocks noGrp="1"/>
          </p:cNvSpPr>
          <p:nvPr>
            <p:ph type="sldNum" sz="quarter" idx="12"/>
          </p:nvPr>
        </p:nvSpPr>
        <p:spPr/>
        <p:txBody>
          <a:bodyPr/>
          <a:lstStyle/>
          <a:p>
            <a:fld id="{6D22F896-40B5-4ADD-8801-0D06FADFA095}" type="slidenum">
              <a:rPr lang="en-US" smtClean="0"/>
              <a:t>58</a:t>
            </a:fld>
            <a:endParaRPr lang="en-US" dirty="0"/>
          </a:p>
        </p:txBody>
      </p:sp>
    </p:spTree>
    <p:extLst>
      <p:ext uri="{BB962C8B-B14F-4D97-AF65-F5344CB8AC3E}">
        <p14:creationId xmlns:p14="http://schemas.microsoft.com/office/powerpoint/2010/main" val="32323980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83583" y="464467"/>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pic>
        <p:nvPicPr>
          <p:cNvPr id="2" name="Picture 1">
            <a:extLst>
              <a:ext uri="{FF2B5EF4-FFF2-40B4-BE49-F238E27FC236}">
                <a16:creationId xmlns:a16="http://schemas.microsoft.com/office/drawing/2014/main" id="{B1CEA3AB-716D-4F3A-B3F4-4493E72D46AF}"/>
              </a:ext>
            </a:extLst>
          </p:cNvPr>
          <p:cNvPicPr>
            <a:picLocks noChangeAspect="1"/>
          </p:cNvPicPr>
          <p:nvPr/>
        </p:nvPicPr>
        <p:blipFill>
          <a:blip r:embed="rId2"/>
          <a:stretch>
            <a:fillRect/>
          </a:stretch>
        </p:blipFill>
        <p:spPr>
          <a:xfrm>
            <a:off x="6096000" y="1378724"/>
            <a:ext cx="5429983" cy="4846793"/>
          </a:xfrm>
          <a:prstGeom prst="rect">
            <a:avLst/>
          </a:prstGeom>
        </p:spPr>
      </p:pic>
      <p:sp>
        <p:nvSpPr>
          <p:cNvPr id="7" name="Rectangle 6">
            <a:extLst>
              <a:ext uri="{FF2B5EF4-FFF2-40B4-BE49-F238E27FC236}">
                <a16:creationId xmlns:a16="http://schemas.microsoft.com/office/drawing/2014/main" id="{08EA156E-994F-45E3-AF85-8E1759CBFC57}"/>
              </a:ext>
            </a:extLst>
          </p:cNvPr>
          <p:cNvSpPr/>
          <p:nvPr/>
        </p:nvSpPr>
        <p:spPr>
          <a:xfrm>
            <a:off x="666017" y="1640682"/>
            <a:ext cx="4999341" cy="1100418"/>
          </a:xfrm>
          <a:prstGeom prst="rect">
            <a:avLst/>
          </a:prstGeom>
        </p:spPr>
        <p:txBody>
          <a:bodyPr wrap="square">
            <a:spAutoFit/>
          </a:bodyPr>
          <a:lstStyle/>
          <a:p>
            <a:pPr algn="just">
              <a:lnSpc>
                <a:spcPct val="107000"/>
              </a:lnSpc>
              <a:spcAft>
                <a:spcPts val="800"/>
              </a:spcAft>
            </a:pPr>
            <a:r>
              <a:rPr lang="en-US" dirty="0">
                <a:solidFill>
                  <a:schemeClr val="bg1"/>
                </a:solidFill>
                <a:latin typeface="Arial" panose="020B0604020202020204" pitchFamily="34" charset="0"/>
                <a:cs typeface="Arial" panose="020B0604020202020204" pitchFamily="34" charset="0"/>
              </a:rPr>
              <a:t>Entries in the United States from Y1996 to Y2018. </a:t>
            </a:r>
          </a:p>
          <a:p>
            <a:pPr marL="342900" marR="0" lvl="0" indent="-342900" algn="just">
              <a:lnSpc>
                <a:spcPct val="107000"/>
              </a:lnSpc>
              <a:spcBef>
                <a:spcPts val="0"/>
              </a:spcBef>
              <a:spcAft>
                <a:spcPts val="800"/>
              </a:spcAft>
              <a:buFont typeface="Wingdings" panose="05000000000000000000" pitchFamily="2" charset="2"/>
              <a:buChar char="§"/>
            </a:pP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3" name="Picture 2">
            <a:extLst>
              <a:ext uri="{FF2B5EF4-FFF2-40B4-BE49-F238E27FC236}">
                <a16:creationId xmlns:a16="http://schemas.microsoft.com/office/drawing/2014/main" id="{525C14F3-1C72-4F74-A0DF-1F38AD31FFB1}"/>
              </a:ext>
            </a:extLst>
          </p:cNvPr>
          <p:cNvPicPr>
            <a:picLocks noChangeAspect="1"/>
          </p:cNvPicPr>
          <p:nvPr/>
        </p:nvPicPr>
        <p:blipFill>
          <a:blip r:embed="rId3"/>
          <a:stretch>
            <a:fillRect/>
          </a:stretch>
        </p:blipFill>
        <p:spPr>
          <a:xfrm>
            <a:off x="548111" y="3429000"/>
            <a:ext cx="5385550" cy="2505993"/>
          </a:xfrm>
          <a:prstGeom prst="rect">
            <a:avLst/>
          </a:prstGeom>
        </p:spPr>
      </p:pic>
      <p:cxnSp>
        <p:nvCxnSpPr>
          <p:cNvPr id="9" name="Straight Connector 8">
            <a:extLst>
              <a:ext uri="{FF2B5EF4-FFF2-40B4-BE49-F238E27FC236}">
                <a16:creationId xmlns:a16="http://schemas.microsoft.com/office/drawing/2014/main" id="{474436E6-F747-467A-9170-12661D0620F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540DC1EE-A9FD-4C5D-97DF-7DA050311C15}"/>
              </a:ext>
            </a:extLst>
          </p:cNvPr>
          <p:cNvSpPr>
            <a:spLocks noGrp="1"/>
          </p:cNvSpPr>
          <p:nvPr>
            <p:ph type="sldNum" sz="quarter" idx="12"/>
          </p:nvPr>
        </p:nvSpPr>
        <p:spPr/>
        <p:txBody>
          <a:bodyPr/>
          <a:lstStyle/>
          <a:p>
            <a:fld id="{6D22F896-40B5-4ADD-8801-0D06FADFA095}" type="slidenum">
              <a:rPr lang="en-US" smtClean="0"/>
              <a:t>59</a:t>
            </a:fld>
            <a:endParaRPr lang="en-US" dirty="0"/>
          </a:p>
        </p:txBody>
      </p:sp>
    </p:spTree>
    <p:extLst>
      <p:ext uri="{BB962C8B-B14F-4D97-AF65-F5344CB8AC3E}">
        <p14:creationId xmlns:p14="http://schemas.microsoft.com/office/powerpoint/2010/main" val="3918122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5"/>
          <p:cNvSpPr txBox="1"/>
          <p:nvPr/>
        </p:nvSpPr>
        <p:spPr>
          <a:xfrm>
            <a:off x="603174" y="2806889"/>
            <a:ext cx="2917949" cy="10772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Collection of Data – 2 Parts</a:t>
            </a:r>
            <a:endParaRPr/>
          </a:p>
        </p:txBody>
      </p:sp>
      <p:cxnSp>
        <p:nvCxnSpPr>
          <p:cNvPr id="280" name="Google Shape;280;p5"/>
          <p:cNvCxnSpPr/>
          <p:nvPr/>
        </p:nvCxnSpPr>
        <p:spPr>
          <a:xfrm>
            <a:off x="3775880" y="1177119"/>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81" name="Google Shape;281;p5"/>
          <p:cNvSpPr/>
          <p:nvPr/>
        </p:nvSpPr>
        <p:spPr>
          <a:xfrm>
            <a:off x="4367282" y="2459504"/>
            <a:ext cx="6878467" cy="1938992"/>
          </a:xfrm>
          <a:prstGeom prst="rect">
            <a:avLst/>
          </a:prstGeom>
          <a:noFill/>
          <a:ln>
            <a:noFill/>
          </a:ln>
        </p:spPr>
        <p:txBody>
          <a:bodyPr spcFirstLastPara="1" wrap="square" lIns="91425" tIns="45700" rIns="91425" bIns="45700" anchor="t" anchorCtr="0">
            <a:spAutoFit/>
          </a:bodyPr>
          <a:lstStyle/>
          <a:p>
            <a:pPr marL="973138" marR="0" lvl="0" indent="-973138" algn="l" rtl="0">
              <a:spcBef>
                <a:spcPts val="0"/>
              </a:spcBef>
              <a:spcAft>
                <a:spcPts val="0"/>
              </a:spcAft>
              <a:buNone/>
            </a:pPr>
            <a:r>
              <a:rPr lang="en-US" sz="2000">
                <a:solidFill>
                  <a:schemeClr val="lt1"/>
                </a:solidFill>
                <a:latin typeface="Arial"/>
                <a:ea typeface="Arial"/>
                <a:cs typeface="Arial"/>
                <a:sym typeface="Arial"/>
              </a:rPr>
              <a:t>Part 1 -  Analyses of shots made by Kobe Bryant (sourced from Kaggle dataset).</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973138" marR="0" lvl="0" indent="-973138" algn="l" rtl="0">
              <a:spcBef>
                <a:spcPts val="0"/>
              </a:spcBef>
              <a:spcAft>
                <a:spcPts val="0"/>
              </a:spcAft>
              <a:buNone/>
            </a:pPr>
            <a:r>
              <a:rPr lang="en-US" sz="2000">
                <a:solidFill>
                  <a:schemeClr val="lt1"/>
                </a:solidFill>
                <a:latin typeface="Arial"/>
                <a:ea typeface="Arial"/>
                <a:cs typeface="Arial"/>
                <a:sym typeface="Arial"/>
              </a:rPr>
              <a:t>Part 2 – Analyses of Kobe’s performance in relation to team’s performance, revenue and profitability. </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sp>
        <p:nvSpPr>
          <p:cNvPr id="2" name="Slide Number Placeholder 1">
            <a:extLst>
              <a:ext uri="{FF2B5EF4-FFF2-40B4-BE49-F238E27FC236}">
                <a16:creationId xmlns:a16="http://schemas.microsoft.com/office/drawing/2014/main" id="{2F69F619-8C04-4F41-AE6F-2095FFDDA5D0}"/>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3034" y="49168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532544" y="1177307"/>
            <a:ext cx="9956723" cy="766172"/>
          </a:xfrm>
          <a:prstGeom prst="rect">
            <a:avLst/>
          </a:prstGeom>
        </p:spPr>
        <p:txBody>
          <a:bodyPr wrap="square">
            <a:spAutoFit/>
          </a:bodyPr>
          <a:lstStyle/>
          <a:p>
            <a:pPr algn="just">
              <a:lnSpc>
                <a:spcPct val="107000"/>
              </a:lnSpc>
              <a:spcAft>
                <a:spcPts val="800"/>
              </a:spcAft>
            </a:pPr>
            <a:r>
              <a:rPr lang="en-US" dirty="0">
                <a:solidFill>
                  <a:schemeClr val="bg1"/>
                </a:solidFill>
                <a:latin typeface="Arial" panose="020B0604020202020204" pitchFamily="34" charset="0"/>
                <a:cs typeface="Arial" panose="020B0604020202020204" pitchFamily="34" charset="0"/>
              </a:rPr>
              <a:t>US States where people cross into.</a:t>
            </a:r>
          </a:p>
          <a:p>
            <a:pPr marL="342900" marR="0" lvl="0" indent="-342900" algn="just">
              <a:lnSpc>
                <a:spcPct val="107000"/>
              </a:lnSpc>
              <a:spcBef>
                <a:spcPts val="0"/>
              </a:spcBef>
              <a:spcAft>
                <a:spcPts val="800"/>
              </a:spcAft>
              <a:buFont typeface="Wingdings" panose="05000000000000000000" pitchFamily="2" charset="2"/>
              <a:buChar char="§"/>
            </a:pPr>
            <a:endParaRPr lang="en-US"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4" name="Picture 3">
            <a:extLst>
              <a:ext uri="{FF2B5EF4-FFF2-40B4-BE49-F238E27FC236}">
                <a16:creationId xmlns:a16="http://schemas.microsoft.com/office/drawing/2014/main" id="{542B3E54-C6E6-4830-9AAA-799990D01788}"/>
              </a:ext>
            </a:extLst>
          </p:cNvPr>
          <p:cNvPicPr>
            <a:picLocks noChangeAspect="1"/>
          </p:cNvPicPr>
          <p:nvPr/>
        </p:nvPicPr>
        <p:blipFill>
          <a:blip r:embed="rId2"/>
          <a:stretch>
            <a:fillRect/>
          </a:stretch>
        </p:blipFill>
        <p:spPr>
          <a:xfrm>
            <a:off x="1457649" y="1573573"/>
            <a:ext cx="9276701" cy="4792739"/>
          </a:xfrm>
          <a:prstGeom prst="rect">
            <a:avLst/>
          </a:prstGeom>
        </p:spPr>
      </p:pic>
      <p:cxnSp>
        <p:nvCxnSpPr>
          <p:cNvPr id="8" name="Straight Connector 7">
            <a:extLst>
              <a:ext uri="{FF2B5EF4-FFF2-40B4-BE49-F238E27FC236}">
                <a16:creationId xmlns:a16="http://schemas.microsoft.com/office/drawing/2014/main" id="{F63495A7-B4B6-47A6-BA30-FEB4107F8F8D}"/>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A1DF339C-4715-4140-B856-37200B9FF939}"/>
              </a:ext>
            </a:extLst>
          </p:cNvPr>
          <p:cNvSpPr>
            <a:spLocks noGrp="1"/>
          </p:cNvSpPr>
          <p:nvPr>
            <p:ph type="sldNum" sz="quarter" idx="12"/>
          </p:nvPr>
        </p:nvSpPr>
        <p:spPr/>
        <p:txBody>
          <a:bodyPr/>
          <a:lstStyle/>
          <a:p>
            <a:fld id="{6D22F896-40B5-4ADD-8801-0D06FADFA095}" type="slidenum">
              <a:rPr lang="en-US" smtClean="0"/>
              <a:t>60</a:t>
            </a:fld>
            <a:endParaRPr lang="en-US" dirty="0"/>
          </a:p>
        </p:txBody>
      </p:sp>
    </p:spTree>
    <p:extLst>
      <p:ext uri="{BB962C8B-B14F-4D97-AF65-F5344CB8AC3E}">
        <p14:creationId xmlns:p14="http://schemas.microsoft.com/office/powerpoint/2010/main" val="25279801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88471" y="491594"/>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876098" y="2897732"/>
            <a:ext cx="1648442" cy="1158972"/>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Top 10 port of entries.</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3517B348-FDE3-45A9-A6D1-FE6F8299C250}"/>
              </a:ext>
            </a:extLst>
          </p:cNvPr>
          <p:cNvPicPr>
            <a:picLocks noChangeAspect="1"/>
          </p:cNvPicPr>
          <p:nvPr/>
        </p:nvPicPr>
        <p:blipFill>
          <a:blip r:embed="rId2"/>
          <a:stretch>
            <a:fillRect/>
          </a:stretch>
        </p:blipFill>
        <p:spPr>
          <a:xfrm>
            <a:off x="3314212" y="1215032"/>
            <a:ext cx="7863737" cy="5073014"/>
          </a:xfrm>
          <a:prstGeom prst="rect">
            <a:avLst/>
          </a:prstGeom>
        </p:spPr>
      </p:pic>
      <p:cxnSp>
        <p:nvCxnSpPr>
          <p:cNvPr id="8" name="Straight Connector 7">
            <a:extLst>
              <a:ext uri="{FF2B5EF4-FFF2-40B4-BE49-F238E27FC236}">
                <a16:creationId xmlns:a16="http://schemas.microsoft.com/office/drawing/2014/main" id="{B85B4326-719D-4A25-B82D-651D2D48B71B}"/>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BFE9AC3D-D981-42F0-BEBE-434B59414627}"/>
              </a:ext>
            </a:extLst>
          </p:cNvPr>
          <p:cNvSpPr>
            <a:spLocks noGrp="1"/>
          </p:cNvSpPr>
          <p:nvPr>
            <p:ph type="sldNum" sz="quarter" idx="12"/>
          </p:nvPr>
        </p:nvSpPr>
        <p:spPr/>
        <p:txBody>
          <a:bodyPr/>
          <a:lstStyle/>
          <a:p>
            <a:fld id="{6D22F896-40B5-4ADD-8801-0D06FADFA095}" type="slidenum">
              <a:rPr lang="en-US" smtClean="0"/>
              <a:t>61</a:t>
            </a:fld>
            <a:endParaRPr lang="en-US" dirty="0"/>
          </a:p>
        </p:txBody>
      </p:sp>
    </p:spTree>
    <p:extLst>
      <p:ext uri="{BB962C8B-B14F-4D97-AF65-F5344CB8AC3E}">
        <p14:creationId xmlns:p14="http://schemas.microsoft.com/office/powerpoint/2010/main" val="40128377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48067" y="445915"/>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666464" y="3080392"/>
            <a:ext cx="2000854" cy="829651"/>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Mode of entries</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3" name="Picture 2">
            <a:extLst>
              <a:ext uri="{FF2B5EF4-FFF2-40B4-BE49-F238E27FC236}">
                <a16:creationId xmlns:a16="http://schemas.microsoft.com/office/drawing/2014/main" id="{0DA7A4DB-5A72-4B9F-9A89-925FA07D51E4}"/>
              </a:ext>
            </a:extLst>
          </p:cNvPr>
          <p:cNvPicPr>
            <a:picLocks noChangeAspect="1"/>
          </p:cNvPicPr>
          <p:nvPr/>
        </p:nvPicPr>
        <p:blipFill>
          <a:blip r:embed="rId2"/>
          <a:stretch>
            <a:fillRect/>
          </a:stretch>
        </p:blipFill>
        <p:spPr>
          <a:xfrm>
            <a:off x="2989133" y="1214074"/>
            <a:ext cx="7874337" cy="5141403"/>
          </a:xfrm>
          <a:prstGeom prst="rect">
            <a:avLst/>
          </a:prstGeom>
        </p:spPr>
      </p:pic>
      <p:cxnSp>
        <p:nvCxnSpPr>
          <p:cNvPr id="8" name="Straight Connector 7">
            <a:extLst>
              <a:ext uri="{FF2B5EF4-FFF2-40B4-BE49-F238E27FC236}">
                <a16:creationId xmlns:a16="http://schemas.microsoft.com/office/drawing/2014/main" id="{D3D83757-9977-4E83-A0D8-B2B34009400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E343AFE3-12FA-4BCE-8E5D-0CC682E04FDC}"/>
              </a:ext>
            </a:extLst>
          </p:cNvPr>
          <p:cNvSpPr>
            <a:spLocks noGrp="1"/>
          </p:cNvSpPr>
          <p:nvPr>
            <p:ph type="sldNum" sz="quarter" idx="12"/>
          </p:nvPr>
        </p:nvSpPr>
        <p:spPr/>
        <p:txBody>
          <a:bodyPr/>
          <a:lstStyle/>
          <a:p>
            <a:fld id="{6D22F896-40B5-4ADD-8801-0D06FADFA095}" type="slidenum">
              <a:rPr lang="en-US" smtClean="0"/>
              <a:t>62</a:t>
            </a:fld>
            <a:endParaRPr lang="en-US" dirty="0"/>
          </a:p>
        </p:txBody>
      </p:sp>
    </p:spTree>
    <p:extLst>
      <p:ext uri="{BB962C8B-B14F-4D97-AF65-F5344CB8AC3E}">
        <p14:creationId xmlns:p14="http://schemas.microsoft.com/office/powerpoint/2010/main" val="8422711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72162" y="44955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672351" y="2736134"/>
            <a:ext cx="3377846" cy="1158972"/>
          </a:xfrm>
          <a:prstGeom prst="rect">
            <a:avLst/>
          </a:prstGeom>
        </p:spPr>
        <p:txBody>
          <a:bodyPr wrap="square">
            <a:spAutoFit/>
          </a:bodyPr>
          <a:lstStyle/>
          <a:p>
            <a:pPr algn="just">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Number of pedestrians crossing the border.</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D9DF5825-D44B-4DFA-91D9-ACC7AC089807}"/>
              </a:ext>
            </a:extLst>
          </p:cNvPr>
          <p:cNvPicPr>
            <a:picLocks noChangeAspect="1"/>
          </p:cNvPicPr>
          <p:nvPr/>
        </p:nvPicPr>
        <p:blipFill>
          <a:blip r:embed="rId2"/>
          <a:stretch>
            <a:fillRect/>
          </a:stretch>
        </p:blipFill>
        <p:spPr>
          <a:xfrm>
            <a:off x="4398428" y="1306996"/>
            <a:ext cx="6683702" cy="5051122"/>
          </a:xfrm>
          <a:prstGeom prst="rect">
            <a:avLst/>
          </a:prstGeom>
        </p:spPr>
      </p:pic>
      <p:cxnSp>
        <p:nvCxnSpPr>
          <p:cNvPr id="8" name="Straight Connector 7">
            <a:extLst>
              <a:ext uri="{FF2B5EF4-FFF2-40B4-BE49-F238E27FC236}">
                <a16:creationId xmlns:a16="http://schemas.microsoft.com/office/drawing/2014/main" id="{38CCC9F5-77C6-450A-A652-FF33B7A26AFA}"/>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D9CF49E3-0091-4760-AAB2-D4B340E97698}"/>
              </a:ext>
            </a:extLst>
          </p:cNvPr>
          <p:cNvSpPr>
            <a:spLocks noGrp="1"/>
          </p:cNvSpPr>
          <p:nvPr>
            <p:ph type="sldNum" sz="quarter" idx="12"/>
          </p:nvPr>
        </p:nvSpPr>
        <p:spPr/>
        <p:txBody>
          <a:bodyPr/>
          <a:lstStyle/>
          <a:p>
            <a:fld id="{6D22F896-40B5-4ADD-8801-0D06FADFA095}" type="slidenum">
              <a:rPr lang="en-US" smtClean="0"/>
              <a:t>63</a:t>
            </a:fld>
            <a:endParaRPr lang="en-US" dirty="0"/>
          </a:p>
        </p:txBody>
      </p:sp>
    </p:spTree>
    <p:extLst>
      <p:ext uri="{BB962C8B-B14F-4D97-AF65-F5344CB8AC3E}">
        <p14:creationId xmlns:p14="http://schemas.microsoft.com/office/powerpoint/2010/main" val="35262073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543217" y="504578"/>
            <a:ext cx="3578224" cy="584775"/>
          </a:xfrm>
          <a:prstGeom prst="rect">
            <a:avLst/>
          </a:prstGeom>
          <a:noFill/>
        </p:spPr>
        <p:txBody>
          <a:bodyPr wrap="none" rtlCol="0">
            <a:spAutoFit/>
          </a:bodyPr>
          <a:lstStyle/>
          <a:p>
            <a:pPr>
              <a:spcAft>
                <a:spcPts val="600"/>
              </a:spcAft>
            </a:pPr>
            <a:r>
              <a:rPr lang="en-US" sz="3200" b="1" dirty="0">
                <a:solidFill>
                  <a:schemeClr val="bg1"/>
                </a:solidFill>
                <a:latin typeface="Arial" panose="020B0604020202020204" pitchFamily="34" charset="0"/>
                <a:cs typeface="Arial" panose="020B0604020202020204" pitchFamily="34" charset="0"/>
              </a:rPr>
              <a:t>Exploratory Plots</a:t>
            </a:r>
          </a:p>
        </p:txBody>
      </p:sp>
      <p:sp>
        <p:nvSpPr>
          <p:cNvPr id="7" name="Rectangle 6">
            <a:extLst>
              <a:ext uri="{FF2B5EF4-FFF2-40B4-BE49-F238E27FC236}">
                <a16:creationId xmlns:a16="http://schemas.microsoft.com/office/drawing/2014/main" id="{08EA156E-994F-45E3-AF85-8E1759CBFC57}"/>
              </a:ext>
            </a:extLst>
          </p:cNvPr>
          <p:cNvSpPr/>
          <p:nvPr/>
        </p:nvSpPr>
        <p:spPr>
          <a:xfrm>
            <a:off x="543217" y="1468157"/>
            <a:ext cx="4651215" cy="1158972"/>
          </a:xfrm>
          <a:prstGeom prst="rect">
            <a:avLst/>
          </a:prstGeom>
        </p:spPr>
        <p:txBody>
          <a:bodyPr wrap="square">
            <a:spAutoFit/>
          </a:bodyPr>
          <a:lstStyle/>
          <a:p>
            <a:pPr>
              <a:lnSpc>
                <a:spcPct val="107000"/>
              </a:lnSpc>
              <a:spcAft>
                <a:spcPts val="800"/>
              </a:spcAft>
            </a:pPr>
            <a:r>
              <a:rPr lang="en-US" sz="2000" dirty="0">
                <a:solidFill>
                  <a:schemeClr val="bg1"/>
                </a:solidFill>
                <a:latin typeface="Arial" panose="020B0604020202020204" pitchFamily="34" charset="0"/>
                <a:cs typeface="Arial" panose="020B0604020202020204" pitchFamily="34" charset="0"/>
              </a:rPr>
              <a:t>Number of pedestrians crossing the border.</a:t>
            </a:r>
          </a:p>
          <a:p>
            <a:pPr marL="342900" marR="0" lvl="0" indent="-342900" algn="just">
              <a:lnSpc>
                <a:spcPct val="107000"/>
              </a:lnSpc>
              <a:spcBef>
                <a:spcPts val="0"/>
              </a:spcBef>
              <a:spcAft>
                <a:spcPts val="800"/>
              </a:spcAft>
              <a:buFont typeface="Wingdings" panose="05000000000000000000" pitchFamily="2" charset="2"/>
              <a:buChar char="§"/>
            </a:pPr>
            <a:endParaRPr lang="en-US" sz="2000" b="1" dirty="0">
              <a:solidFill>
                <a:schemeClr val="bg1"/>
              </a:solidFill>
              <a:latin typeface="Arial" panose="020B0604020202020204" pitchFamily="34" charset="0"/>
              <a:ea typeface="MS Mincho" panose="02020609040205080304" pitchFamily="49" charset="-128"/>
              <a:cs typeface="Arial" panose="020B0604020202020204" pitchFamily="34" charset="0"/>
            </a:endParaRPr>
          </a:p>
        </p:txBody>
      </p:sp>
      <p:pic>
        <p:nvPicPr>
          <p:cNvPr id="2" name="Picture 1">
            <a:extLst>
              <a:ext uri="{FF2B5EF4-FFF2-40B4-BE49-F238E27FC236}">
                <a16:creationId xmlns:a16="http://schemas.microsoft.com/office/drawing/2014/main" id="{D9DF5825-D44B-4DFA-91D9-ACC7AC089807}"/>
              </a:ext>
            </a:extLst>
          </p:cNvPr>
          <p:cNvPicPr>
            <a:picLocks noChangeAspect="1"/>
          </p:cNvPicPr>
          <p:nvPr/>
        </p:nvPicPr>
        <p:blipFill>
          <a:blip r:embed="rId2"/>
          <a:stretch>
            <a:fillRect/>
          </a:stretch>
        </p:blipFill>
        <p:spPr>
          <a:xfrm>
            <a:off x="4712928" y="1304727"/>
            <a:ext cx="6607741" cy="5009490"/>
          </a:xfrm>
          <a:prstGeom prst="rect">
            <a:avLst/>
          </a:prstGeom>
        </p:spPr>
      </p:pic>
      <p:pic>
        <p:nvPicPr>
          <p:cNvPr id="3" name="Picture 2">
            <a:extLst>
              <a:ext uri="{FF2B5EF4-FFF2-40B4-BE49-F238E27FC236}">
                <a16:creationId xmlns:a16="http://schemas.microsoft.com/office/drawing/2014/main" id="{09B8588F-6A00-4EAF-B521-5D7F1FFF130A}"/>
              </a:ext>
            </a:extLst>
          </p:cNvPr>
          <p:cNvPicPr>
            <a:picLocks noChangeAspect="1"/>
          </p:cNvPicPr>
          <p:nvPr/>
        </p:nvPicPr>
        <p:blipFill>
          <a:blip r:embed="rId3"/>
          <a:stretch>
            <a:fillRect/>
          </a:stretch>
        </p:blipFill>
        <p:spPr>
          <a:xfrm>
            <a:off x="543217" y="2299217"/>
            <a:ext cx="3656161" cy="3863309"/>
          </a:xfrm>
          <a:prstGeom prst="rect">
            <a:avLst/>
          </a:prstGeom>
        </p:spPr>
      </p:pic>
      <p:cxnSp>
        <p:nvCxnSpPr>
          <p:cNvPr id="9" name="Straight Connector 8">
            <a:extLst>
              <a:ext uri="{FF2B5EF4-FFF2-40B4-BE49-F238E27FC236}">
                <a16:creationId xmlns:a16="http://schemas.microsoft.com/office/drawing/2014/main" id="{28AD735E-8EA7-43DD-9BEF-6E314569446F}"/>
              </a:ext>
            </a:extLst>
          </p:cNvPr>
          <p:cNvCxnSpPr>
            <a:cxnSpLocks/>
          </p:cNvCxnSpPr>
          <p:nvPr/>
        </p:nvCxnSpPr>
        <p:spPr>
          <a:xfrm>
            <a:off x="666464" y="1145700"/>
            <a:ext cx="924181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64F026F9-F8AF-4EF7-A6DD-02465934CE4A}"/>
              </a:ext>
            </a:extLst>
          </p:cNvPr>
          <p:cNvSpPr>
            <a:spLocks noGrp="1"/>
          </p:cNvSpPr>
          <p:nvPr>
            <p:ph type="sldNum" sz="quarter" idx="12"/>
          </p:nvPr>
        </p:nvSpPr>
        <p:spPr/>
        <p:txBody>
          <a:bodyPr/>
          <a:lstStyle/>
          <a:p>
            <a:fld id="{6D22F896-40B5-4ADD-8801-0D06FADFA095}" type="slidenum">
              <a:rPr lang="en-US" smtClean="0"/>
              <a:t>64</a:t>
            </a:fld>
            <a:endParaRPr lang="en-US" dirty="0"/>
          </a:p>
        </p:txBody>
      </p:sp>
    </p:spTree>
    <p:extLst>
      <p:ext uri="{BB962C8B-B14F-4D97-AF65-F5344CB8AC3E}">
        <p14:creationId xmlns:p14="http://schemas.microsoft.com/office/powerpoint/2010/main" val="35251284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7974743" y="2767280"/>
            <a:ext cx="1853423" cy="1323439"/>
          </a:xfrm>
          <a:prstGeom prst="rect">
            <a:avLst/>
          </a:prstGeom>
          <a:noFill/>
        </p:spPr>
        <p:txBody>
          <a:bodyPr wrap="square" rtlCol="0">
            <a:spAutoFit/>
          </a:bodyPr>
          <a:lstStyle/>
          <a:p>
            <a:pPr>
              <a:spcAft>
                <a:spcPts val="600"/>
              </a:spcAft>
            </a:pPr>
            <a:r>
              <a:rPr lang="en-US" sz="4000" b="1" dirty="0">
                <a:solidFill>
                  <a:schemeClr val="bg1"/>
                </a:solidFill>
                <a:latin typeface="Arial" panose="020B0604020202020204" pitchFamily="34" charset="0"/>
                <a:cs typeface="Arial" panose="020B0604020202020204" pitchFamily="34" charset="0"/>
              </a:rPr>
              <a:t>Final Poster</a:t>
            </a:r>
          </a:p>
        </p:txBody>
      </p:sp>
      <p:pic>
        <p:nvPicPr>
          <p:cNvPr id="6" name="Picture 5">
            <a:extLst>
              <a:ext uri="{FF2B5EF4-FFF2-40B4-BE49-F238E27FC236}">
                <a16:creationId xmlns:a16="http://schemas.microsoft.com/office/drawing/2014/main" id="{F0FF5A4E-E8E0-4DF8-99C1-0C2263DA3A39}"/>
              </a:ext>
            </a:extLst>
          </p:cNvPr>
          <p:cNvPicPr/>
          <p:nvPr/>
        </p:nvPicPr>
        <p:blipFill>
          <a:blip r:embed="rId2"/>
          <a:stretch>
            <a:fillRect/>
          </a:stretch>
        </p:blipFill>
        <p:spPr>
          <a:xfrm rot="16200000">
            <a:off x="252600" y="672484"/>
            <a:ext cx="6390860" cy="5045893"/>
          </a:xfrm>
          <a:prstGeom prst="rect">
            <a:avLst/>
          </a:prstGeom>
        </p:spPr>
      </p:pic>
      <p:sp>
        <p:nvSpPr>
          <p:cNvPr id="2" name="Slide Number Placeholder 1">
            <a:extLst>
              <a:ext uri="{FF2B5EF4-FFF2-40B4-BE49-F238E27FC236}">
                <a16:creationId xmlns:a16="http://schemas.microsoft.com/office/drawing/2014/main" id="{8693C13B-D42E-4B72-9FF4-4089C04F3194}"/>
              </a:ext>
            </a:extLst>
          </p:cNvPr>
          <p:cNvSpPr>
            <a:spLocks noGrp="1"/>
          </p:cNvSpPr>
          <p:nvPr>
            <p:ph type="sldNum" sz="quarter" idx="12"/>
          </p:nvPr>
        </p:nvSpPr>
        <p:spPr/>
        <p:txBody>
          <a:bodyPr/>
          <a:lstStyle/>
          <a:p>
            <a:fld id="{6D22F896-40B5-4ADD-8801-0D06FADFA095}" type="slidenum">
              <a:rPr lang="en-US" smtClean="0"/>
              <a:t>65</a:t>
            </a:fld>
            <a:endParaRPr lang="en-US" dirty="0"/>
          </a:p>
        </p:txBody>
      </p:sp>
    </p:spTree>
    <p:extLst>
      <p:ext uri="{BB962C8B-B14F-4D97-AF65-F5344CB8AC3E}">
        <p14:creationId xmlns:p14="http://schemas.microsoft.com/office/powerpoint/2010/main" val="2848113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F86592E-EFCB-4D9C-89EF-97EE7E4A15B3}"/>
              </a:ext>
            </a:extLst>
          </p:cNvPr>
          <p:cNvSpPr txBox="1"/>
          <p:nvPr/>
        </p:nvSpPr>
        <p:spPr>
          <a:xfrm>
            <a:off x="4162469" y="2881011"/>
            <a:ext cx="3689543" cy="707886"/>
          </a:xfrm>
          <a:prstGeom prst="rect">
            <a:avLst/>
          </a:prstGeom>
          <a:noFill/>
        </p:spPr>
        <p:txBody>
          <a:bodyPr wrap="square" rtlCol="0">
            <a:spAutoFit/>
          </a:bodyPr>
          <a:lstStyle/>
          <a:p>
            <a:pPr>
              <a:spcAft>
                <a:spcPts val="600"/>
              </a:spcAft>
            </a:pPr>
            <a:r>
              <a:rPr lang="en-US" sz="4000" b="1" dirty="0">
                <a:solidFill>
                  <a:schemeClr val="bg1"/>
                </a:solidFill>
                <a:latin typeface="Arial" panose="020B0604020202020204" pitchFamily="34" charset="0"/>
                <a:cs typeface="Arial" panose="020B0604020202020204" pitchFamily="34" charset="0"/>
              </a:rPr>
              <a:t>Thank You!</a:t>
            </a:r>
          </a:p>
        </p:txBody>
      </p:sp>
      <p:sp>
        <p:nvSpPr>
          <p:cNvPr id="2" name="Slide Number Placeholder 1">
            <a:extLst>
              <a:ext uri="{FF2B5EF4-FFF2-40B4-BE49-F238E27FC236}">
                <a16:creationId xmlns:a16="http://schemas.microsoft.com/office/drawing/2014/main" id="{327FDF48-B619-49D7-9893-2014961A8916}"/>
              </a:ext>
            </a:extLst>
          </p:cNvPr>
          <p:cNvSpPr>
            <a:spLocks noGrp="1"/>
          </p:cNvSpPr>
          <p:nvPr>
            <p:ph type="sldNum" sz="quarter" idx="12"/>
          </p:nvPr>
        </p:nvSpPr>
        <p:spPr/>
        <p:txBody>
          <a:bodyPr/>
          <a:lstStyle/>
          <a:p>
            <a:fld id="{6D22F896-40B5-4ADD-8801-0D06FADFA095}" type="slidenum">
              <a:rPr lang="en-US" smtClean="0"/>
              <a:t>66</a:t>
            </a:fld>
            <a:endParaRPr lang="en-US" dirty="0"/>
          </a:p>
        </p:txBody>
      </p:sp>
    </p:spTree>
    <p:extLst>
      <p:ext uri="{BB962C8B-B14F-4D97-AF65-F5344CB8AC3E}">
        <p14:creationId xmlns:p14="http://schemas.microsoft.com/office/powerpoint/2010/main" val="119344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6"/>
          <p:cNvSpPr txBox="1"/>
          <p:nvPr/>
        </p:nvSpPr>
        <p:spPr>
          <a:xfrm>
            <a:off x="621146" y="560925"/>
            <a:ext cx="635302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The Collection of Data – Part 1 </a:t>
            </a:r>
            <a:endParaRPr/>
          </a:p>
        </p:txBody>
      </p:sp>
      <p:sp>
        <p:nvSpPr>
          <p:cNvPr id="287" name="Google Shape;287;p6"/>
          <p:cNvSpPr/>
          <p:nvPr/>
        </p:nvSpPr>
        <p:spPr>
          <a:xfrm>
            <a:off x="875559" y="3489778"/>
            <a:ext cx="4283296" cy="3148491"/>
          </a:xfrm>
          <a:prstGeom prst="rect">
            <a:avLst/>
          </a:prstGeom>
          <a:noFill/>
          <a:ln>
            <a:noFill/>
          </a:ln>
        </p:spPr>
        <p:txBody>
          <a:bodyPr spcFirstLastPara="1" wrap="square" lIns="91425" tIns="45700" rIns="91425" bIns="45700" anchor="t" anchorCtr="0">
            <a:spAutoFit/>
          </a:bodyPr>
          <a:lstStyle/>
          <a:p>
            <a:pPr marL="800100" marR="0" lvl="1" indent="-342900" algn="just" rtl="0">
              <a:lnSpc>
                <a:spcPct val="107000"/>
              </a:lnSpc>
              <a:spcBef>
                <a:spcPts val="0"/>
              </a:spcBef>
              <a:spcAft>
                <a:spcPts val="0"/>
              </a:spcAft>
              <a:buClr>
                <a:schemeClr val="lt1"/>
              </a:buClr>
              <a:buSzPts val="1800"/>
              <a:buFont typeface="Noto Sans Symbols"/>
              <a:buChar char="▪"/>
            </a:pPr>
            <a:r>
              <a:rPr lang="en-US" sz="1800" b="0" i="0" u="none" strike="noStrike" cap="none" dirty="0">
                <a:solidFill>
                  <a:schemeClr val="lt1"/>
                </a:solidFill>
                <a:latin typeface="Arial"/>
                <a:ea typeface="Arial"/>
                <a:cs typeface="Arial"/>
                <a:sym typeface="Arial"/>
              </a:rPr>
              <a:t>Each of the observation represents a shot taken by Kobe Bryant over the data collection period.</a:t>
            </a:r>
            <a:endParaRPr dirty="0"/>
          </a:p>
          <a:p>
            <a:pPr marL="800100" marR="0" lvl="1" indent="-342900" algn="just" rtl="0">
              <a:lnSpc>
                <a:spcPct val="107000"/>
              </a:lnSpc>
              <a:spcBef>
                <a:spcPts val="800"/>
              </a:spcBef>
              <a:spcAft>
                <a:spcPts val="0"/>
              </a:spcAft>
              <a:buClr>
                <a:schemeClr val="lt1"/>
              </a:buClr>
              <a:buSzPts val="1800"/>
              <a:buFont typeface="Noto Sans Symbols"/>
              <a:buChar char="▪"/>
            </a:pPr>
            <a:r>
              <a:rPr lang="en-US" sz="1800" b="0" i="0" u="none" strike="noStrike" cap="none" dirty="0">
                <a:solidFill>
                  <a:schemeClr val="lt1"/>
                </a:solidFill>
                <a:latin typeface="Arial"/>
                <a:ea typeface="Arial"/>
                <a:cs typeface="Arial"/>
                <a:sym typeface="Arial"/>
              </a:rPr>
              <a:t>Period covered from years 1996 to 2015</a:t>
            </a:r>
            <a:endParaRPr dirty="0"/>
          </a:p>
          <a:p>
            <a:pPr marL="342900" marR="0" lvl="0" indent="-228600" algn="just" rtl="0">
              <a:lnSpc>
                <a:spcPct val="107000"/>
              </a:lnSpc>
              <a:spcBef>
                <a:spcPts val="800"/>
              </a:spcBef>
              <a:spcAft>
                <a:spcPts val="0"/>
              </a:spcAft>
              <a:buClr>
                <a:schemeClr val="dk1"/>
              </a:buClr>
              <a:buSzPts val="1800"/>
              <a:buFont typeface="Noto Sans Symbols"/>
              <a:buNone/>
            </a:pPr>
            <a:endParaRPr sz="1800" dirty="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dirty="0">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dirty="0">
              <a:solidFill>
                <a:schemeClr val="lt1"/>
              </a:solidFill>
              <a:latin typeface="Arial"/>
              <a:ea typeface="Arial"/>
              <a:cs typeface="Arial"/>
              <a:sym typeface="Arial"/>
            </a:endParaRPr>
          </a:p>
        </p:txBody>
      </p:sp>
      <p:cxnSp>
        <p:nvCxnSpPr>
          <p:cNvPr id="288" name="Google Shape;288;p6"/>
          <p:cNvCxnSpPr/>
          <p:nvPr/>
        </p:nvCxnSpPr>
        <p:spPr>
          <a:xfrm>
            <a:off x="666464" y="1145700"/>
            <a:ext cx="9514766" cy="0"/>
          </a:xfrm>
          <a:prstGeom prst="straightConnector1">
            <a:avLst/>
          </a:prstGeom>
          <a:noFill/>
          <a:ln w="57150" cap="flat" cmpd="sng">
            <a:solidFill>
              <a:schemeClr val="lt1"/>
            </a:solidFill>
            <a:prstDash val="solid"/>
            <a:round/>
            <a:headEnd type="none" w="sm" len="sm"/>
            <a:tailEnd type="none" w="sm" len="sm"/>
          </a:ln>
        </p:spPr>
      </p:cxnSp>
      <p:sp>
        <p:nvSpPr>
          <p:cNvPr id="289" name="Google Shape;289;p6"/>
          <p:cNvSpPr txBox="1"/>
          <p:nvPr/>
        </p:nvSpPr>
        <p:spPr>
          <a:xfrm>
            <a:off x="666464" y="1290681"/>
            <a:ext cx="355738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a:solidFill>
                  <a:schemeClr val="lt1"/>
                </a:solidFill>
                <a:latin typeface="Arial"/>
                <a:ea typeface="Arial"/>
                <a:cs typeface="Arial"/>
                <a:sym typeface="Arial"/>
              </a:rPr>
              <a:t>Kobe Bryant Shot Selection Data</a:t>
            </a:r>
            <a:endParaRPr/>
          </a:p>
        </p:txBody>
      </p:sp>
      <p:sp>
        <p:nvSpPr>
          <p:cNvPr id="290" name="Google Shape;290;p6"/>
          <p:cNvSpPr/>
          <p:nvPr/>
        </p:nvSpPr>
        <p:spPr>
          <a:xfrm>
            <a:off x="671323" y="1730475"/>
            <a:ext cx="5424677" cy="235058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Primary source of dataset is from Kaggle competition titled. “Kobe Bryant Shot Selection”  </a:t>
            </a:r>
            <a:r>
              <a:rPr lang="en-US" sz="1800">
                <a:solidFill>
                  <a:schemeClr val="lt1"/>
                </a:solidFill>
                <a:latin typeface="Century Gothic"/>
                <a:ea typeface="Century Gothic"/>
                <a:cs typeface="Century Gothic"/>
                <a:sym typeface="Century Gothic"/>
              </a:rPr>
              <a:t>(</a:t>
            </a:r>
            <a:r>
              <a:rPr lang="en-US" sz="1800" u="sng">
                <a:solidFill>
                  <a:schemeClr val="lt1"/>
                </a:solidFill>
                <a:latin typeface="Century Gothic"/>
                <a:ea typeface="Century Gothic"/>
                <a:cs typeface="Century Gothic"/>
                <a:sym typeface="Century Gothic"/>
                <a:hlinkClick r:id="rId3"/>
              </a:rPr>
              <a:t>https://www.kaggle.com/c/kobe-bryant-shot-selection/overview/description</a:t>
            </a:r>
            <a:r>
              <a:rPr lang="en-US" sz="1800">
                <a:solidFill>
                  <a:schemeClr val="lt1"/>
                </a:solidFill>
                <a:latin typeface="Century Gothic"/>
                <a:ea typeface="Century Gothic"/>
                <a:cs typeface="Century Gothic"/>
                <a:sym typeface="Century Gothic"/>
              </a:rPr>
              <a:t>) for the player’s statistics.</a:t>
            </a:r>
            <a:endParaRPr sz="1800">
              <a:solidFill>
                <a:schemeClr val="lt1"/>
              </a:solidFill>
              <a:latin typeface="Arial"/>
              <a:ea typeface="Arial"/>
              <a:cs typeface="Arial"/>
              <a:sym typeface="Arial"/>
            </a:endParaRPr>
          </a:p>
          <a:p>
            <a:pPr marL="800100" marR="0" lvl="1" indent="-228600" algn="just" rtl="0">
              <a:lnSpc>
                <a:spcPct val="107000"/>
              </a:lnSpc>
              <a:spcBef>
                <a:spcPts val="800"/>
              </a:spcBef>
              <a:spcAft>
                <a:spcPts val="0"/>
              </a:spcAft>
              <a:buClr>
                <a:schemeClr val="dk1"/>
              </a:buClr>
              <a:buSzPts val="1800"/>
              <a:buFont typeface="Noto Sans Symbols"/>
              <a:buNone/>
            </a:pPr>
            <a:endParaRPr sz="1800" b="0" i="0" u="none" strike="noStrike" cap="none">
              <a:solidFill>
                <a:schemeClr val="lt1"/>
              </a:solidFill>
              <a:latin typeface="Arial"/>
              <a:ea typeface="Arial"/>
              <a:cs typeface="Arial"/>
              <a:sym typeface="Arial"/>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291" name="Google Shape;291;p6"/>
          <p:cNvPicPr preferRelativeResize="0"/>
          <p:nvPr/>
        </p:nvPicPr>
        <p:blipFill rotWithShape="1">
          <a:blip r:embed="rId4">
            <a:alphaModFix/>
          </a:blip>
          <a:srcRect/>
          <a:stretch/>
        </p:blipFill>
        <p:spPr>
          <a:xfrm>
            <a:off x="7588153" y="1290681"/>
            <a:ext cx="2841850" cy="4868958"/>
          </a:xfrm>
          <a:prstGeom prst="rect">
            <a:avLst/>
          </a:prstGeom>
          <a:noFill/>
          <a:ln>
            <a:noFill/>
          </a:ln>
        </p:spPr>
      </p:pic>
      <p:cxnSp>
        <p:nvCxnSpPr>
          <p:cNvPr id="292" name="Google Shape;292;p6"/>
          <p:cNvCxnSpPr/>
          <p:nvPr/>
        </p:nvCxnSpPr>
        <p:spPr>
          <a:xfrm>
            <a:off x="6842076" y="1555557"/>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D240CC29-E33E-4A65-9834-5282005048F4}"/>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7"/>
          <p:cNvSpPr txBox="1"/>
          <p:nvPr/>
        </p:nvSpPr>
        <p:spPr>
          <a:xfrm>
            <a:off x="503090" y="433546"/>
            <a:ext cx="847379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Pre-Processing and Data Cleaning – Part 1</a:t>
            </a:r>
            <a:endParaRPr/>
          </a:p>
        </p:txBody>
      </p:sp>
      <p:cxnSp>
        <p:nvCxnSpPr>
          <p:cNvPr id="298" name="Google Shape;298;p7"/>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sp>
        <p:nvSpPr>
          <p:cNvPr id="299" name="Google Shape;299;p7"/>
          <p:cNvSpPr/>
          <p:nvPr/>
        </p:nvSpPr>
        <p:spPr>
          <a:xfrm>
            <a:off x="4739987" y="1946618"/>
            <a:ext cx="6171633" cy="3444854"/>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7000"/>
              </a:lnSpc>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Removed from the dataframe for column, “shot_made_flag” with null values  leaving us 25,697 shots from 30,697.</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This is 16% reduction from the original number of observations.</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Converted game date to date time variable for future analyses.</a:t>
            </a:r>
            <a:endParaRPr/>
          </a:p>
          <a:p>
            <a:pPr marL="342900" marR="0" lvl="0" indent="-342900" algn="just" rtl="0">
              <a:lnSpc>
                <a:spcPct val="107000"/>
              </a:lnSpc>
              <a:spcBef>
                <a:spcPts val="80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Grouped game date at yearly level to plot the number of games per year.</a:t>
            </a:r>
            <a:endParaRPr/>
          </a:p>
          <a:p>
            <a:pPr marL="342900" marR="0" lvl="0" indent="-228600" algn="just" rtl="0">
              <a:lnSpc>
                <a:spcPct val="107000"/>
              </a:lnSpc>
              <a:spcBef>
                <a:spcPts val="800"/>
              </a:spcBef>
              <a:spcAft>
                <a:spcPts val="0"/>
              </a:spcAft>
              <a:buClr>
                <a:schemeClr val="dk1"/>
              </a:buClr>
              <a:buSzPts val="1800"/>
              <a:buFont typeface="Noto Sans Symbols"/>
              <a:buNone/>
            </a:pPr>
            <a:endParaRPr sz="1800" b="1">
              <a:solidFill>
                <a:schemeClr val="lt1"/>
              </a:solidFill>
              <a:latin typeface="Arial"/>
              <a:ea typeface="Arial"/>
              <a:cs typeface="Arial"/>
              <a:sym typeface="Arial"/>
            </a:endParaRPr>
          </a:p>
        </p:txBody>
      </p:sp>
      <p:pic>
        <p:nvPicPr>
          <p:cNvPr id="300" name="Google Shape;300;p7"/>
          <p:cNvPicPr preferRelativeResize="0"/>
          <p:nvPr/>
        </p:nvPicPr>
        <p:blipFill rotWithShape="1">
          <a:blip r:embed="rId3">
            <a:alphaModFix/>
          </a:blip>
          <a:srcRect/>
          <a:stretch/>
        </p:blipFill>
        <p:spPr>
          <a:xfrm>
            <a:off x="1146409" y="1331624"/>
            <a:ext cx="2841850" cy="4868958"/>
          </a:xfrm>
          <a:prstGeom prst="rect">
            <a:avLst/>
          </a:prstGeom>
          <a:noFill/>
          <a:ln>
            <a:noFill/>
          </a:ln>
        </p:spPr>
      </p:pic>
      <p:sp>
        <p:nvSpPr>
          <p:cNvPr id="301" name="Google Shape;301;p7"/>
          <p:cNvSpPr/>
          <p:nvPr/>
        </p:nvSpPr>
        <p:spPr>
          <a:xfrm>
            <a:off x="1110018" y="4130722"/>
            <a:ext cx="2878241" cy="227447"/>
          </a:xfrm>
          <a:prstGeom prst="rect">
            <a:avLst/>
          </a:prstGeom>
          <a:noFill/>
          <a:ln w="19050" cap="rnd"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302" name="Google Shape;302;p7"/>
          <p:cNvCxnSpPr/>
          <p:nvPr/>
        </p:nvCxnSpPr>
        <p:spPr>
          <a:xfrm>
            <a:off x="4481013" y="1496416"/>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5F35F9C5-D174-4949-9236-75FD82795F73}"/>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8"/>
          <p:cNvSpPr txBox="1"/>
          <p:nvPr/>
        </p:nvSpPr>
        <p:spPr>
          <a:xfrm>
            <a:off x="571330" y="433546"/>
            <a:ext cx="5990743"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lt1"/>
                </a:solidFill>
                <a:latin typeface="Arial"/>
                <a:ea typeface="Arial"/>
                <a:cs typeface="Arial"/>
                <a:sym typeface="Arial"/>
              </a:rPr>
              <a:t>Exploring the Dataset – Part 1</a:t>
            </a:r>
            <a:endParaRPr/>
          </a:p>
        </p:txBody>
      </p:sp>
      <p:cxnSp>
        <p:nvCxnSpPr>
          <p:cNvPr id="308" name="Google Shape;308;p8"/>
          <p:cNvCxnSpPr/>
          <p:nvPr/>
        </p:nvCxnSpPr>
        <p:spPr>
          <a:xfrm>
            <a:off x="666464" y="1145700"/>
            <a:ext cx="9241811" cy="0"/>
          </a:xfrm>
          <a:prstGeom prst="straightConnector1">
            <a:avLst/>
          </a:prstGeom>
          <a:noFill/>
          <a:ln w="57150" cap="flat" cmpd="sng">
            <a:solidFill>
              <a:schemeClr val="lt1"/>
            </a:solidFill>
            <a:prstDash val="solid"/>
            <a:round/>
            <a:headEnd type="none" w="sm" len="sm"/>
            <a:tailEnd type="none" w="sm" len="sm"/>
          </a:ln>
        </p:spPr>
      </p:cxnSp>
      <p:pic>
        <p:nvPicPr>
          <p:cNvPr id="309" name="Google Shape;309;p8"/>
          <p:cNvPicPr preferRelativeResize="0"/>
          <p:nvPr/>
        </p:nvPicPr>
        <p:blipFill rotWithShape="1">
          <a:blip r:embed="rId3">
            <a:alphaModFix/>
          </a:blip>
          <a:srcRect/>
          <a:stretch/>
        </p:blipFill>
        <p:spPr>
          <a:xfrm>
            <a:off x="495399" y="1589244"/>
            <a:ext cx="5565613" cy="4457787"/>
          </a:xfrm>
          <a:prstGeom prst="rect">
            <a:avLst/>
          </a:prstGeom>
          <a:noFill/>
          <a:ln>
            <a:noFill/>
          </a:ln>
        </p:spPr>
      </p:pic>
      <p:sp>
        <p:nvSpPr>
          <p:cNvPr id="310" name="Google Shape;310;p8"/>
          <p:cNvSpPr/>
          <p:nvPr/>
        </p:nvSpPr>
        <p:spPr>
          <a:xfrm>
            <a:off x="6562073" y="1552850"/>
            <a:ext cx="4890451" cy="40934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There was a steady increase in the number of shots until year 2000.</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His shots stabilized with some variations from years 2000 to 2011.</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His shots started to decline in Y2011 until his retirement in Y2016.</a:t>
            </a:r>
            <a:endParaRPr/>
          </a:p>
          <a:p>
            <a:pPr marL="0" marR="0" lvl="0" indent="0" algn="l" rtl="0">
              <a:spcBef>
                <a:spcPts val="0"/>
              </a:spcBef>
              <a:spcAft>
                <a:spcPts val="0"/>
              </a:spcAft>
              <a:buNone/>
            </a:pPr>
            <a:endParaRPr sz="2000">
              <a:solidFill>
                <a:schemeClr val="lt1"/>
              </a:solidFill>
              <a:latin typeface="Arial"/>
              <a:ea typeface="Arial"/>
              <a:cs typeface="Arial"/>
              <a:sym typeface="Arial"/>
            </a:endParaRPr>
          </a:p>
          <a:p>
            <a:pPr marL="0" marR="0" lvl="0" indent="0" algn="l" rtl="0">
              <a:spcBef>
                <a:spcPts val="0"/>
              </a:spcBef>
              <a:spcAft>
                <a:spcPts val="0"/>
              </a:spcAft>
              <a:buNone/>
            </a:pPr>
            <a:r>
              <a:rPr lang="en-US" sz="2000">
                <a:solidFill>
                  <a:schemeClr val="lt1"/>
                </a:solidFill>
                <a:latin typeface="Arial"/>
                <a:ea typeface="Arial"/>
                <a:cs typeface="Arial"/>
                <a:sym typeface="Arial"/>
              </a:rPr>
              <a:t>It was around Y2011-12 when Kobe suffered from a torn wrist ligament.</a:t>
            </a:r>
            <a:endParaRPr/>
          </a:p>
          <a:p>
            <a:pPr marL="0" marR="0" lvl="0" indent="0" algn="l" rtl="0">
              <a:spcBef>
                <a:spcPts val="0"/>
              </a:spcBef>
              <a:spcAft>
                <a:spcPts val="0"/>
              </a:spcAft>
              <a:buNone/>
            </a:pPr>
            <a:r>
              <a:rPr lang="en-US" sz="2000">
                <a:solidFill>
                  <a:schemeClr val="lt1"/>
                </a:solidFill>
                <a:latin typeface="Arial"/>
                <a:ea typeface="Arial"/>
                <a:cs typeface="Arial"/>
                <a:sym typeface="Arial"/>
              </a:rPr>
              <a:t> </a:t>
            </a:r>
            <a:endParaRPr/>
          </a:p>
        </p:txBody>
      </p:sp>
      <p:cxnSp>
        <p:nvCxnSpPr>
          <p:cNvPr id="311" name="Google Shape;311;p8"/>
          <p:cNvCxnSpPr/>
          <p:nvPr/>
        </p:nvCxnSpPr>
        <p:spPr>
          <a:xfrm rot="10800000" flipH="1">
            <a:off x="4012328" y="3507383"/>
            <a:ext cx="624783" cy="544116"/>
          </a:xfrm>
          <a:prstGeom prst="straightConnector1">
            <a:avLst/>
          </a:prstGeom>
          <a:noFill/>
          <a:ln w="9525" cap="rnd" cmpd="sng">
            <a:solidFill>
              <a:schemeClr val="dk1"/>
            </a:solidFill>
            <a:prstDash val="solid"/>
            <a:round/>
            <a:headEnd type="none" w="sm" len="sm"/>
            <a:tailEnd type="triangle" w="med" len="med"/>
          </a:ln>
        </p:spPr>
      </p:cxnSp>
      <p:sp>
        <p:nvSpPr>
          <p:cNvPr id="312" name="Google Shape;312;p8"/>
          <p:cNvSpPr/>
          <p:nvPr/>
        </p:nvSpPr>
        <p:spPr>
          <a:xfrm>
            <a:off x="2971043" y="4051499"/>
            <a:ext cx="1431541"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2011-12 Kobe suffered a torn wrist ligament injury.</a:t>
            </a:r>
            <a:endParaRPr/>
          </a:p>
        </p:txBody>
      </p:sp>
      <p:cxnSp>
        <p:nvCxnSpPr>
          <p:cNvPr id="313" name="Google Shape;313;p8"/>
          <p:cNvCxnSpPr/>
          <p:nvPr/>
        </p:nvCxnSpPr>
        <p:spPr>
          <a:xfrm rot="10800000" flipH="1">
            <a:off x="5370394" y="4581563"/>
            <a:ext cx="282083" cy="272058"/>
          </a:xfrm>
          <a:prstGeom prst="straightConnector1">
            <a:avLst/>
          </a:prstGeom>
          <a:noFill/>
          <a:ln w="9525" cap="rnd" cmpd="sng">
            <a:solidFill>
              <a:schemeClr val="dk1"/>
            </a:solidFill>
            <a:prstDash val="solid"/>
            <a:round/>
            <a:headEnd type="none" w="sm" len="sm"/>
            <a:tailEnd type="triangle" w="med" len="med"/>
          </a:ln>
        </p:spPr>
      </p:cxnSp>
      <p:sp>
        <p:nvSpPr>
          <p:cNvPr id="314" name="Google Shape;314;p8"/>
          <p:cNvSpPr/>
          <p:nvPr/>
        </p:nvSpPr>
        <p:spPr>
          <a:xfrm>
            <a:off x="4262862" y="4783038"/>
            <a:ext cx="1431541"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Retirement</a:t>
            </a:r>
            <a:endParaRPr/>
          </a:p>
        </p:txBody>
      </p:sp>
      <p:cxnSp>
        <p:nvCxnSpPr>
          <p:cNvPr id="315" name="Google Shape;315;p8"/>
          <p:cNvCxnSpPr/>
          <p:nvPr/>
        </p:nvCxnSpPr>
        <p:spPr>
          <a:xfrm flipH="1">
            <a:off x="1095815" y="4323176"/>
            <a:ext cx="583409" cy="459862"/>
          </a:xfrm>
          <a:prstGeom prst="straightConnector1">
            <a:avLst/>
          </a:prstGeom>
          <a:noFill/>
          <a:ln w="9525" cap="rnd" cmpd="sng">
            <a:solidFill>
              <a:schemeClr val="dk1"/>
            </a:solidFill>
            <a:prstDash val="solid"/>
            <a:round/>
            <a:headEnd type="none" w="sm" len="sm"/>
            <a:tailEnd type="triangle" w="med" len="med"/>
          </a:ln>
        </p:spPr>
      </p:cxnSp>
      <p:sp>
        <p:nvSpPr>
          <p:cNvPr id="316" name="Google Shape;316;p8"/>
          <p:cNvSpPr/>
          <p:nvPr/>
        </p:nvSpPr>
        <p:spPr>
          <a:xfrm>
            <a:off x="1533110" y="3556995"/>
            <a:ext cx="1000638"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Kobe started his career with Lakers in Y1996.</a:t>
            </a:r>
            <a:endParaRPr/>
          </a:p>
        </p:txBody>
      </p:sp>
      <p:cxnSp>
        <p:nvCxnSpPr>
          <p:cNvPr id="317" name="Google Shape;317;p8"/>
          <p:cNvCxnSpPr/>
          <p:nvPr/>
        </p:nvCxnSpPr>
        <p:spPr>
          <a:xfrm>
            <a:off x="6323462" y="1390933"/>
            <a:ext cx="0" cy="4503762"/>
          </a:xfrm>
          <a:prstGeom prst="straightConnector1">
            <a:avLst/>
          </a:prstGeom>
          <a:noFill/>
          <a:ln w="57150" cap="flat" cmpd="sng">
            <a:solidFill>
              <a:schemeClr val="lt1"/>
            </a:solidFill>
            <a:prstDash val="solid"/>
            <a:round/>
            <a:headEnd type="none" w="sm" len="sm"/>
            <a:tailEnd type="none" w="sm" len="sm"/>
          </a:ln>
          <a:effectLst>
            <a:outerShdw blurRad="38100" dist="25400" dir="5400000" rotWithShape="0">
              <a:srgbClr val="000000">
                <a:alpha val="44705"/>
              </a:srgbClr>
            </a:outerShdw>
          </a:effectLst>
        </p:spPr>
      </p:cxnSp>
      <p:sp>
        <p:nvSpPr>
          <p:cNvPr id="2" name="Slide Number Placeholder 1">
            <a:extLst>
              <a:ext uri="{FF2B5EF4-FFF2-40B4-BE49-F238E27FC236}">
                <a16:creationId xmlns:a16="http://schemas.microsoft.com/office/drawing/2014/main" id="{E0A0C89E-27E7-4181-98EB-65939A739888}"/>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55639</TotalTime>
  <Words>3899</Words>
  <Application>Microsoft Office PowerPoint</Application>
  <PresentationFormat>Widescreen</PresentationFormat>
  <Paragraphs>491</Paragraphs>
  <Slides>66</Slides>
  <Notes>33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Century Gothic</vt:lpstr>
      <vt:lpstr>Noto Sans Symbols</vt:lpstr>
      <vt:lpstr>Wingdings</vt:lpstr>
      <vt:lpstr>Wingdings 3</vt:lpstr>
      <vt:lpstr>Ion Boardroom</vt:lpstr>
      <vt:lpstr>MS in Applied Data Science Syracuse University Portfolio Milestone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718 – Big Data Analytics 9:00pm to 10:30pm – Thursday Class Group Mamba</dc:title>
  <dc:creator>Allan Flores</dc:creator>
  <cp:lastModifiedBy>Allan Flores</cp:lastModifiedBy>
  <cp:revision>190</cp:revision>
  <dcterms:created xsi:type="dcterms:W3CDTF">2020-02-28T23:18:25Z</dcterms:created>
  <dcterms:modified xsi:type="dcterms:W3CDTF">2020-05-17T22:56:16Z</dcterms:modified>
</cp:coreProperties>
</file>